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325" r:id="rId2"/>
    <p:sldId id="256" r:id="rId3"/>
    <p:sldId id="320" r:id="rId4"/>
    <p:sldId id="333" r:id="rId5"/>
    <p:sldId id="298" r:id="rId6"/>
    <p:sldId id="332" r:id="rId7"/>
    <p:sldId id="293" r:id="rId8"/>
    <p:sldId id="290" r:id="rId9"/>
    <p:sldId id="322" r:id="rId10"/>
    <p:sldId id="328" r:id="rId11"/>
    <p:sldId id="263" r:id="rId12"/>
    <p:sldId id="308" r:id="rId13"/>
    <p:sldId id="304" r:id="rId14"/>
    <p:sldId id="259" r:id="rId15"/>
    <p:sldId id="306" r:id="rId16"/>
    <p:sldId id="316" r:id="rId17"/>
    <p:sldId id="286" r:id="rId18"/>
    <p:sldId id="268" r:id="rId19"/>
    <p:sldId id="330" r:id="rId20"/>
    <p:sldId id="299" r:id="rId21"/>
    <p:sldId id="331" r:id="rId22"/>
    <p:sldId id="287" r:id="rId23"/>
    <p:sldId id="334" r:id="rId24"/>
    <p:sldId id="335" r:id="rId25"/>
    <p:sldId id="336" r:id="rId26"/>
    <p:sldId id="337" r:id="rId27"/>
    <p:sldId id="338" r:id="rId28"/>
    <p:sldId id="339" r:id="rId29"/>
    <p:sldId id="329" r:id="rId30"/>
    <p:sldId id="318" r:id="rId31"/>
    <p:sldId id="319" r:id="rId3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00"/>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90" autoAdjust="0"/>
    <p:restoredTop sz="83978" autoAdjust="0"/>
  </p:normalViewPr>
  <p:slideViewPr>
    <p:cSldViewPr snapToGrid="0">
      <p:cViewPr>
        <p:scale>
          <a:sx n="84" d="100"/>
          <a:sy n="84" d="100"/>
        </p:scale>
        <p:origin x="200" y="6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5B498BCF-C905-E646-944D-2928BFE2F061}" type="datetimeFigureOut">
              <a:rPr lang="en-US" smtClean="0"/>
              <a:t>11/15/16</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3F72D5D-D97B-0A4F-881B-00F17EBB65B1}" type="slidenum">
              <a:rPr lang="en-US" smtClean="0"/>
              <a:t>‹#›</a:t>
            </a:fld>
            <a:endParaRPr lang="en-US"/>
          </a:p>
        </p:txBody>
      </p:sp>
    </p:spTree>
    <p:extLst>
      <p:ext uri="{BB962C8B-B14F-4D97-AF65-F5344CB8AC3E}">
        <p14:creationId xmlns:p14="http://schemas.microsoft.com/office/powerpoint/2010/main" val="993481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BB03E87-2196-409F-9917-B96E0FB7F128}" type="datetimeFigureOut">
              <a:rPr lang="en-US" smtClean="0"/>
              <a:t>11/15/16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61D6427-4E40-48B2-9E5C-DB98B8F42838}" type="slidenum">
              <a:rPr lang="en-US" smtClean="0"/>
              <a:t>‹#›</a:t>
            </a:fld>
            <a:endParaRPr lang="en-US"/>
          </a:p>
        </p:txBody>
      </p:sp>
    </p:spTree>
    <p:extLst>
      <p:ext uri="{BB962C8B-B14F-4D97-AF65-F5344CB8AC3E}">
        <p14:creationId xmlns:p14="http://schemas.microsoft.com/office/powerpoint/2010/main" val="806787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odeascraft.etsy.com/2010/05/20/quantum-of-deployment/" TargetMode="External"/><Relationship Id="rId4" Type="http://schemas.openxmlformats.org/officeDocument/2006/relationships/hyperlink" Target="http://codeascraft.etsy.com/2011/02/15/measure-anything-measure-everything/" TargetMode="External"/><Relationship Id="rId5" Type="http://schemas.openxmlformats.org/officeDocument/2006/relationships/hyperlink" Target="http://codeascraft.etsy.com/2011/04/20/divide-and-concur/" TargetMode="External"/><Relationship Id="rId6" Type="http://schemas.openxmlformats.org/officeDocument/2006/relationships/hyperlink" Target="https://github.com/etsy/deployinator"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dirty="0" smtClean="0">
                <a:solidFill>
                  <a:srgbClr val="FF0000"/>
                </a:solidFill>
              </a:rPr>
              <a:t>Thank</a:t>
            </a:r>
            <a:r>
              <a:rPr lang="en-US" sz="1200" b="1" i="0" baseline="0" dirty="0" smtClean="0">
                <a:solidFill>
                  <a:srgbClr val="FF0000"/>
                </a:solidFill>
              </a:rPr>
              <a:t> You:</a:t>
            </a:r>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r>
              <a:rPr lang="en-US" sz="1200" b="1" i="0" baseline="0" dirty="0" smtClean="0">
                <a:solidFill>
                  <a:srgbClr val="FF0000"/>
                </a:solidFill>
              </a:rPr>
              <a:t>Veterans</a:t>
            </a:r>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r>
              <a:rPr lang="en-US" sz="1200" b="1" i="0" baseline="0" dirty="0" smtClean="0">
                <a:solidFill>
                  <a:srgbClr val="FF0000"/>
                </a:solidFill>
              </a:rPr>
              <a:t>Our engineers</a:t>
            </a:r>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r>
              <a:rPr lang="en-US" sz="1200" b="1" i="0" baseline="0" dirty="0" smtClean="0">
                <a:solidFill>
                  <a:srgbClr val="FF0000"/>
                </a:solidFill>
              </a:rPr>
              <a:t>Our mentors and DevOps guides</a:t>
            </a:r>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r>
              <a:rPr lang="en-US" sz="1200" b="1" i="0" baseline="0" dirty="0" smtClean="0">
                <a:solidFill>
                  <a:srgbClr val="FF0000"/>
                </a:solidFill>
              </a:rPr>
              <a:t>The universe</a:t>
            </a:r>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1</a:t>
            </a:fld>
            <a:endParaRPr lang="en-US"/>
          </a:p>
        </p:txBody>
      </p:sp>
    </p:spTree>
    <p:extLst>
      <p:ext uri="{BB962C8B-B14F-4D97-AF65-F5344CB8AC3E}">
        <p14:creationId xmlns:p14="http://schemas.microsoft.com/office/powerpoint/2010/main" val="1022295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Bedside manner</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Objections = engagement</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Leadership will be lonely</a:t>
            </a:r>
          </a:p>
          <a:p>
            <a:pPr marL="0" indent="0">
              <a:buFont typeface="Arial" panose="020B0604020202020204" pitchFamily="34" charset="0"/>
              <a:buNone/>
            </a:pPr>
            <a:endParaRPr lang="en-US" sz="1400" b="1" baseline="0" dirty="0" smtClean="0"/>
          </a:p>
          <a:p>
            <a:pPr marL="0" indent="0">
              <a:buFont typeface="Arial" panose="020B0604020202020204" pitchFamily="34" charset="0"/>
              <a:buNone/>
            </a:pPr>
            <a:endParaRPr lang="en-US" sz="1400" baseline="0" dirty="0" smtClean="0"/>
          </a:p>
          <a:p>
            <a:pPr marL="0" indent="0">
              <a:buFont typeface="Arial" panose="020B0604020202020204" pitchFamily="34" charset="0"/>
              <a:buNone/>
            </a:pPr>
            <a:r>
              <a:rPr lang="en-US" sz="1400" baseline="0" dirty="0" smtClean="0"/>
              <a:t>Being right is not enough. Your bedside manner, your ability to communicate with patience and empathy will make a large difference. You should expect to receive a number of valid objections from the team.  The good news is that the team is starting to understand/appreciate your vision when you hear things like:</a:t>
            </a:r>
          </a:p>
          <a:p>
            <a:pPr marL="174708" indent="-174708">
              <a:buFont typeface="Arial" panose="020B0604020202020204" pitchFamily="34" charset="0"/>
              <a:buChar char="•"/>
            </a:pPr>
            <a:endParaRPr lang="en-US" sz="1400" baseline="0" dirty="0" smtClean="0"/>
          </a:p>
          <a:p>
            <a:pPr marL="171450" indent="-171450">
              <a:buFont typeface="Arial" charset="0"/>
              <a:buChar char="•"/>
            </a:pPr>
            <a:r>
              <a:rPr lang="en-US" sz="1400" dirty="0" smtClean="0"/>
              <a:t>“We are not like </a:t>
            </a:r>
            <a:r>
              <a:rPr lang="en-US" sz="1400" u="sng" dirty="0" smtClean="0"/>
              <a:t>Flickr | Amazon | Netflix | Etsy</a:t>
            </a:r>
            <a:r>
              <a:rPr lang="en-US" sz="1400" dirty="0" smtClean="0"/>
              <a:t>”</a:t>
            </a:r>
          </a:p>
          <a:p>
            <a:pPr marL="171450" indent="-171450">
              <a:buFont typeface="Arial" charset="0"/>
              <a:buChar char="•"/>
            </a:pPr>
            <a:r>
              <a:rPr lang="en-US" sz="1400" dirty="0" smtClean="0"/>
              <a:t>“Why would we even want to deploy _____ servers in a day?”</a:t>
            </a:r>
          </a:p>
          <a:p>
            <a:pPr marL="171450" indent="-171450">
              <a:buFont typeface="Arial" charset="0"/>
              <a:buChar char="•"/>
            </a:pPr>
            <a:r>
              <a:rPr lang="en-US" sz="1400" dirty="0" smtClean="0"/>
              <a:t>“Wait, what? They have a SSH/RDP tip jar?”</a:t>
            </a:r>
          </a:p>
          <a:p>
            <a:pPr marL="171450" indent="-171450">
              <a:buFont typeface="Arial" charset="0"/>
              <a:buChar char="•"/>
            </a:pPr>
            <a:r>
              <a:rPr lang="en-US" sz="1400" dirty="0" smtClean="0"/>
              <a:t>“We don’t </a:t>
            </a:r>
            <a:r>
              <a:rPr lang="en-US" sz="1400" dirty="0" err="1" smtClean="0"/>
              <a:t>need______I</a:t>
            </a:r>
            <a:r>
              <a:rPr lang="en-US" sz="1400" dirty="0" smtClean="0"/>
              <a:t> can already do all that with Windows…”</a:t>
            </a:r>
          </a:p>
          <a:p>
            <a:pPr marL="171450" indent="-171450">
              <a:buFont typeface="Arial" charset="0"/>
              <a:buChar char="•"/>
            </a:pPr>
            <a:r>
              <a:rPr lang="en-US" sz="1400" dirty="0" smtClean="0"/>
              <a:t>“We don’t have time to make things better… “</a:t>
            </a:r>
          </a:p>
          <a:p>
            <a:pPr marL="171450" indent="-171450">
              <a:buFont typeface="Arial" charset="0"/>
              <a:buChar char="•"/>
            </a:pPr>
            <a:r>
              <a:rPr lang="en-US" sz="1400" dirty="0" smtClean="0"/>
              <a:t>“Wait, what? They rebuild a server if someone SSH into it?”</a:t>
            </a:r>
          </a:p>
          <a:p>
            <a:pPr marL="174708" indent="-174708">
              <a:buFont typeface="Arial" panose="020B0604020202020204" pitchFamily="34" charset="0"/>
              <a:buChar char="•"/>
            </a:pPr>
            <a:endParaRPr lang="en-US" sz="1400" dirty="0" smtClean="0"/>
          </a:p>
          <a:p>
            <a:pPr marL="0" indent="0">
              <a:buFont typeface="Arial" panose="020B0604020202020204" pitchFamily="34" charset="0"/>
              <a:buNone/>
            </a:pPr>
            <a:r>
              <a:rPr lang="en-US" sz="1400" dirty="0" smtClean="0"/>
              <a:t>I</a:t>
            </a:r>
            <a:r>
              <a:rPr lang="en-US" sz="1400" baseline="0" dirty="0" smtClean="0"/>
              <a:t> take all of this an opportunity to continue the conversation and help them to work though the transition from a “Click Click Next Admin”.  </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A61D6427-4E40-48B2-9E5C-DB98B8F42838}" type="slidenum">
              <a:rPr lang="en-US" smtClean="0"/>
              <a:t>12</a:t>
            </a:fld>
            <a:endParaRPr lang="en-US"/>
          </a:p>
        </p:txBody>
      </p:sp>
    </p:spTree>
    <p:extLst>
      <p:ext uri="{BB962C8B-B14F-4D97-AF65-F5344CB8AC3E}">
        <p14:creationId xmlns:p14="http://schemas.microsoft.com/office/powerpoint/2010/main" val="116678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Monolithic tool familiarity</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Simplifying new process and toolchains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You want others to join your cause don’t you? (Posh Origin)</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Adam Jacob : “In the beginning you don’t have a scalability problem</a:t>
            </a:r>
            <a:r>
              <a:rPr lang="is-IS" sz="1400" b="1" i="0" baseline="0" dirty="0" smtClean="0">
                <a:solidFill>
                  <a:srgbClr val="FF0000"/>
                </a:solidFill>
              </a:rPr>
              <a:t>…you have an adoption problem”</a:t>
            </a:r>
            <a:endParaRPr lang="en-US" sz="1400" b="1" i="0" baseline="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aseline="0" dirty="0" smtClean="0"/>
              <a:t>Microsoft IT Pros are accustomed to monolithic tools versus the loosely coupled toolchains that are so common within the DevOps realm.  </a:t>
            </a:r>
            <a:r>
              <a:rPr lang="en-US" sz="1400" dirty="0" smtClean="0"/>
              <a:t>What are</a:t>
            </a:r>
            <a:r>
              <a:rPr lang="en-US" sz="1400" baseline="0" dirty="0" smtClean="0"/>
              <a:t> you doing to make your processes as easy to adopt as possible for existing team members or new hires?  It will be tempting to build the thing on the right but this will just be confusing and frustrating to the team.  Your leads team should continuously ask themselves how are we reducing friction and making it easier to participate.  This is an especially important idea when you start to collaborate with adjacent teams in new patterns</a:t>
            </a:r>
            <a:r>
              <a:rPr lang="is-IS" sz="1400" baseline="0" dirty="0" smtClean="0"/>
              <a:t>….You do want them to join forces with you don’t you? As an example, we built a provisioning engine modeled after terraform for our on premise V</a:t>
            </a:r>
            <a:r>
              <a:rPr lang="en-US" sz="1400" baseline="0" dirty="0" smtClean="0"/>
              <a:t>m</a:t>
            </a:r>
            <a:r>
              <a:rPr lang="is-IS" sz="1400" baseline="0" dirty="0" smtClean="0"/>
              <a:t>ware environement called PoshOrigin.  The original design called for substantial dynamic inheritance and runtime intrpretation.  As a leader I asked the team to refactor and to remove the dynamic portions as I felt these patterns would not be inviting to people not coming from a development background.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is-IS" sz="14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is-IS" sz="1400" baseline="0" dirty="0" smtClean="0"/>
              <a:t>As the team becomes more comfortable, you can increase complexity if required.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is-IS" sz="1400" baseline="0" dirty="0" smtClean="0"/>
              <a:t>Be open to letting the team </a:t>
            </a:r>
            <a:r>
              <a:rPr lang="en-US" sz="1400" baseline="0" dirty="0" smtClean="0"/>
              <a:t>define the processes they believe will generate the desired outcomes.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aseline="0" dirty="0" smtClean="0"/>
              <a:t>Be open to small scale experiments that can be expanded to the rest of the team if the results appear to be favorable.  As proven by the </a:t>
            </a:r>
            <a:r>
              <a:rPr lang="en-US" sz="1400" baseline="0" dirty="0" err="1" smtClean="0"/>
              <a:t>mythbusters</a:t>
            </a:r>
            <a:r>
              <a:rPr lang="en-US" sz="1400" baseline="0" dirty="0" smtClean="0"/>
              <a:t>, small scale can increase </a:t>
            </a:r>
            <a:r>
              <a:rPr lang="en-US" sz="1400" baseline="0" dirty="0" err="1" smtClean="0"/>
              <a:t>intution</a:t>
            </a:r>
            <a:r>
              <a:rPr lang="en-US" sz="1400" baseline="0" dirty="0" smtClean="0"/>
              <a:t> and cheaply validate your ideas.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aseline="0" dirty="0" smtClean="0"/>
          </a:p>
          <a:p>
            <a:pPr marL="0" indent="0">
              <a:buFont typeface="Arial" panose="020B0604020202020204" pitchFamily="34" charset="0"/>
              <a:buNone/>
            </a:pPr>
            <a:r>
              <a:rPr lang="en-US" sz="1400" baseline="0" dirty="0" smtClean="0"/>
              <a:t>A comment by Adam Jacob from ChefConf 2015 has always stuck with me</a:t>
            </a:r>
            <a:r>
              <a:rPr lang="is-IS" sz="1400" baseline="0" dirty="0" smtClean="0"/>
              <a:t>…</a:t>
            </a:r>
            <a:r>
              <a:rPr lang="en-US" sz="1400" baseline="0" dirty="0" smtClean="0"/>
              <a:t> ”In the beginning you don’t have a scalability problem</a:t>
            </a:r>
            <a:r>
              <a:rPr lang="is-IS" sz="1400" baseline="0" dirty="0" smtClean="0"/>
              <a:t>…you have an adoption problem”</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A61D6427-4E40-48B2-9E5C-DB98B8F42838}" type="slidenum">
              <a:rPr lang="en-US" smtClean="0"/>
              <a:t>13</a:t>
            </a:fld>
            <a:endParaRPr lang="en-US"/>
          </a:p>
        </p:txBody>
      </p:sp>
    </p:spTree>
    <p:extLst>
      <p:ext uri="{BB962C8B-B14F-4D97-AF65-F5344CB8AC3E}">
        <p14:creationId xmlns:p14="http://schemas.microsoft.com/office/powerpoint/2010/main" val="638106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One of 5 most impactful characteristics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Microsoft TFS because it was already in use</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Goal of 250 artifacts by year end</a:t>
            </a:r>
            <a:r>
              <a:rPr lang="is-IS" sz="1200" b="1" i="0" baseline="0" dirty="0" smtClean="0">
                <a:solidFill>
                  <a:srgbClr val="FF0000"/>
                </a:solidFill>
              </a:rPr>
              <a:t>…actually over 600</a:t>
            </a:r>
            <a:endParaRPr lang="en-US" sz="1200" b="1" i="0" baseline="0" dirty="0" smtClean="0">
              <a:solidFill>
                <a:srgbClr val="FF0000"/>
              </a:solidFill>
            </a:endParaRP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Team recently moved to </a:t>
            </a:r>
            <a:r>
              <a:rPr lang="en-US" sz="1200" b="1" i="0" baseline="0" dirty="0" err="1" smtClean="0">
                <a:solidFill>
                  <a:srgbClr val="FF0000"/>
                </a:solidFill>
              </a:rPr>
              <a:t>GitLab</a:t>
            </a:r>
            <a:r>
              <a:rPr lang="en-US" sz="1200" b="1" i="0" baseline="0" dirty="0" smtClean="0">
                <a:solidFill>
                  <a:srgbClr val="FF0000"/>
                </a:solidFill>
              </a:rPr>
              <a:t> for less friction</a:t>
            </a:r>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smtClean="0"/>
              <a:t>Understanding our organization and the</a:t>
            </a:r>
            <a:r>
              <a:rPr lang="en-US" baseline="0" dirty="0" smtClean="0"/>
              <a:t> ability to absorb change, we focused on getting artifacts into version control</a:t>
            </a:r>
          </a:p>
          <a:p>
            <a:pPr marL="174708" indent="-174708">
              <a:buFont typeface="Arial" panose="020B0604020202020204" pitchFamily="34" charset="0"/>
              <a:buChar char="•"/>
            </a:pPr>
            <a:r>
              <a:rPr lang="en-US" baseline="0" dirty="0" smtClean="0"/>
              <a:t>Version control was used as a gateway activity to introduce other ideas</a:t>
            </a:r>
          </a:p>
          <a:p>
            <a:pPr marL="174708" indent="-174708">
              <a:buFont typeface="Arial" panose="020B0604020202020204" pitchFamily="34" charset="0"/>
              <a:buChar char="•"/>
            </a:pPr>
            <a:r>
              <a:rPr lang="en-US" baseline="0" dirty="0" smtClean="0"/>
              <a:t>During 2015 we went from Zero to 500 artifacts in version control</a:t>
            </a:r>
          </a:p>
          <a:p>
            <a:pPr marL="174708" indent="-174708">
              <a:buFont typeface="Arial" panose="020B0604020202020204" pitchFamily="34" charset="0"/>
              <a:buChar char="•"/>
            </a:pPr>
            <a:r>
              <a:rPr lang="en-US" b="0" u="none" baseline="0" dirty="0" smtClean="0"/>
              <a:t>We had automated scripts that anyone could run to track progress against our goal of 250 production artifacts</a:t>
            </a:r>
          </a:p>
          <a:p>
            <a:pPr marL="174708" indent="-174708">
              <a:buFont typeface="Arial" panose="020B0604020202020204" pitchFamily="34" charset="0"/>
              <a:buChar char="•"/>
            </a:pPr>
            <a:r>
              <a:rPr lang="en-US" b="0" u="none" baseline="0" dirty="0" smtClean="0"/>
              <a:t>We started in Microsoft TFS as it was already available and there was some expertise in the company.  By the end of the year we moved to </a:t>
            </a:r>
            <a:r>
              <a:rPr lang="en-US" b="0" u="none" baseline="0" dirty="0" err="1" smtClean="0"/>
              <a:t>gitlab</a:t>
            </a:r>
            <a:r>
              <a:rPr lang="en-US" b="0" u="none" baseline="0" dirty="0" smtClean="0"/>
              <a:t> to reduce friction.</a:t>
            </a:r>
            <a:endParaRPr lang="en-US" b="0" u="none" dirty="0" smtClean="0"/>
          </a:p>
          <a:p>
            <a:pPr marL="228600" indent="-228600">
              <a:buFont typeface="+mj-lt"/>
              <a:buAutoNum type="arabicPeriod"/>
            </a:pPr>
            <a:endParaRPr lang="en-US" b="1" u="sng" dirty="0" smtClean="0"/>
          </a:p>
          <a:p>
            <a:pPr marL="228600" indent="-228600">
              <a:buFont typeface="+mj-lt"/>
              <a:buAutoNum type="arabicPeriod"/>
            </a:pPr>
            <a:r>
              <a:rPr lang="en-US" b="1" u="sng" dirty="0" smtClean="0"/>
              <a:t>Peer-reviewed change approval process. </a:t>
            </a:r>
            <a:r>
              <a:rPr lang="en-US" dirty="0" smtClean="0"/>
              <a:t>We found that when external approval (e.g., change approval boards) was required in order to deploy to production, IT performance decreased. But when the technical team held itself accountable for the quality of its code through peer review, performance increased. Surprisingly, the use of external change approval processes had no impact on restore times, and had only a negligible effect on reducing failed changes. In other words, external change approval boards had a big negative impact on throughput, with negligible impact on stability. </a:t>
            </a:r>
          </a:p>
          <a:p>
            <a:pPr marL="228600" indent="-228600">
              <a:buFont typeface="+mj-lt"/>
              <a:buAutoNum type="arabicPeriod"/>
            </a:pPr>
            <a:endParaRPr lang="en-US" dirty="0" smtClean="0"/>
          </a:p>
          <a:p>
            <a:pPr marL="228600" indent="-228600">
              <a:buFont typeface="+mj-lt"/>
              <a:buAutoNum type="arabicPeriod"/>
            </a:pPr>
            <a:r>
              <a:rPr lang="en-US" b="1" u="sng" baseline="0" dirty="0" smtClean="0">
                <a:solidFill>
                  <a:srgbClr val="FF0000"/>
                </a:solidFill>
              </a:rPr>
              <a:t>Version control for all production artifacts. </a:t>
            </a:r>
            <a:r>
              <a:rPr lang="en-US" baseline="0" dirty="0" smtClean="0">
                <a:solidFill>
                  <a:srgbClr val="FF0000"/>
                </a:solidFill>
              </a:rPr>
              <a:t>Version control provides a single source of truth for all changes. That means when a change fails, it’s easy to pinpoint the cause of failure and roll back to the last good state, reducing the time to recover. Version control also promotes greater collaboration between teams. The benefits of version control shouldn’t be limited to application code; in fact, our analysis shows that organizations using version control for both system and application configurations have higher IT performance. </a:t>
            </a:r>
          </a:p>
          <a:p>
            <a:pPr marL="228600" indent="-228600">
              <a:buFont typeface="+mj-lt"/>
              <a:buAutoNum type="arabicPeriod"/>
            </a:pPr>
            <a:endParaRPr lang="en-US" dirty="0" smtClean="0"/>
          </a:p>
          <a:p>
            <a:pPr marL="228600" indent="-228600">
              <a:buFont typeface="+mj-lt"/>
              <a:buAutoNum type="arabicPeriod"/>
            </a:pPr>
            <a:r>
              <a:rPr lang="en-US" b="1" u="sng" dirty="0" smtClean="0"/>
              <a:t>Proactive monitoring. </a:t>
            </a:r>
            <a:r>
              <a:rPr lang="en-US" dirty="0" smtClean="0"/>
              <a:t>Teams that practice proactive monitoring are able to diagnose and solve problems faster, and have a high degree of accountability. When failures are primarily reported by an external source, such as the network operations center (NOC) — or worse, by customers — IT performance suffers. </a:t>
            </a:r>
          </a:p>
          <a:p>
            <a:pPr marL="228600" indent="-228600">
              <a:buFont typeface="+mj-lt"/>
              <a:buAutoNum type="arabicPeriod"/>
            </a:pPr>
            <a:endParaRPr lang="en-US" dirty="0" smtClean="0"/>
          </a:p>
          <a:p>
            <a:pPr marL="228600" indent="-228600">
              <a:buFont typeface="+mj-lt"/>
              <a:buAutoNum type="arabicPeriod"/>
            </a:pPr>
            <a:r>
              <a:rPr lang="en-US" b="1" u="sng" dirty="0" smtClean="0"/>
              <a:t>High-trust organizational culture. </a:t>
            </a:r>
            <a:r>
              <a:rPr lang="en-US" dirty="0" smtClean="0"/>
              <a:t>One of the pillars of DevOps is culture, and we were pleased to prove what we already knew anecdotally: Culture matters. In fact, organizational culture was highly predictive of both IT performance and overall organizational performance. No one should be surprised to hear that high-trust cultures lead to greater performance, while bureaucratic and fear-based cultures are destructive to performance. </a:t>
            </a:r>
          </a:p>
          <a:p>
            <a:pPr marL="228600" indent="-228600">
              <a:buFont typeface="+mj-lt"/>
              <a:buAutoNum type="arabicPeriod"/>
            </a:pPr>
            <a:endParaRPr lang="en-US" dirty="0" smtClean="0"/>
          </a:p>
          <a:p>
            <a:pPr marL="228600" indent="-228600">
              <a:buFont typeface="+mj-lt"/>
              <a:buAutoNum type="arabicPeriod"/>
            </a:pPr>
            <a:r>
              <a:rPr lang="en-US" b="1" u="sng" dirty="0" smtClean="0"/>
              <a:t>Win-win relationship between dev and ops.</a:t>
            </a:r>
            <a:r>
              <a:rPr lang="en-US" dirty="0" smtClean="0"/>
              <a:t> It’s not dev versus ops, it’s dev plus ops. When the outcome of a dev and ops interaction is win-win, IT performance wins.</a:t>
            </a:r>
          </a:p>
          <a:p>
            <a:pPr marL="174708" indent="-17470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14</a:t>
            </a:fld>
            <a:endParaRPr lang="en-US"/>
          </a:p>
        </p:txBody>
      </p:sp>
    </p:spTree>
    <p:extLst>
      <p:ext uri="{BB962C8B-B14F-4D97-AF65-F5344CB8AC3E}">
        <p14:creationId xmlns:p14="http://schemas.microsoft.com/office/powerpoint/2010/main" val="1999130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Expose the work</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Create transparency</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Minimize WIP/Task switching</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Automation to make it easier such as continuous weeklong sprints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endParaRPr lang="en-US" sz="1200" b="1" i="0" baseline="0" dirty="0" smtClean="0">
              <a:solidFill>
                <a:srgbClr val="FF0000"/>
              </a:solidFill>
            </a:endParaRP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Daily/Weekly Kanban reports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Gentle pressure, team norming</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Measure critical activities so you can adjust as needed</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endParaRPr lang="en-US" sz="1200" b="1" i="0" baseline="0" dirty="0" smtClean="0">
              <a:solidFill>
                <a:srgbClr val="FF0000"/>
              </a:solidFill>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15</a:t>
            </a:fld>
            <a:endParaRPr lang="en-US"/>
          </a:p>
        </p:txBody>
      </p:sp>
    </p:spTree>
    <p:extLst>
      <p:ext uri="{BB962C8B-B14F-4D97-AF65-F5344CB8AC3E}">
        <p14:creationId xmlns:p14="http://schemas.microsoft.com/office/powerpoint/2010/main" val="677444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Collaborative win between Infrastructure &amp; Applications Team</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App team needed to upgrade their applications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Change engineers midstream</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Freeze </a:t>
            </a:r>
            <a:r>
              <a:rPr lang="en-US" sz="1200" b="1" i="0" baseline="0" dirty="0" smtClean="0">
                <a:solidFill>
                  <a:srgbClr val="FF0000"/>
                </a:solidFill>
              </a:rPr>
              <a:t>Meetings</a:t>
            </a:r>
            <a:endParaRPr lang="en-US" sz="1200" b="1" i="0" baseline="0" dirty="0" smtClean="0">
              <a:solidFill>
                <a:srgbClr val="FF0000"/>
              </a:solidFill>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16</a:t>
            </a:fld>
            <a:endParaRPr lang="en-US"/>
          </a:p>
        </p:txBody>
      </p:sp>
    </p:spTree>
    <p:extLst>
      <p:ext uri="{BB962C8B-B14F-4D97-AF65-F5344CB8AC3E}">
        <p14:creationId xmlns:p14="http://schemas.microsoft.com/office/powerpoint/2010/main" val="1273179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Our server provisioning process uses Infrastructure as code (Terraform + DSC)</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We bootstrapped CHEF during this process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Reverse engineer brownfield by auto generating files based on vSphere</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Wrapper process to be able to consume existing PowerShell scripting</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Pipelines reduce dependencies</a:t>
            </a:r>
            <a:r>
              <a:rPr lang="is-IS" sz="1200" b="1" i="0" baseline="0" dirty="0" smtClean="0">
                <a:solidFill>
                  <a:srgbClr val="FF0000"/>
                </a:solidFill>
              </a:rPr>
              <a:t>…more leverage</a:t>
            </a:r>
            <a:endParaRPr lang="en-US" sz="1200" b="1" i="0" baseline="0" dirty="0" smtClean="0">
              <a:solidFill>
                <a:srgbClr val="FF0000"/>
              </a:solidFill>
            </a:endParaRP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endParaRPr lang="en-US" sz="1200" b="1" i="0" baseline="0" dirty="0" smtClean="0">
              <a:solidFill>
                <a:srgbClr val="FF0000"/>
              </a:solidFill>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17</a:t>
            </a:fld>
            <a:endParaRPr lang="en-US"/>
          </a:p>
        </p:txBody>
      </p:sp>
    </p:spTree>
    <p:extLst>
      <p:ext uri="{BB962C8B-B14F-4D97-AF65-F5344CB8AC3E}">
        <p14:creationId xmlns:p14="http://schemas.microsoft.com/office/powerpoint/2010/main" val="2005067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Book Club</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Podcast Club</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Public speaking</a:t>
            </a:r>
            <a:endParaRPr lang="en-US" dirty="0" smtClean="0"/>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smtClean="0"/>
              <a:t>Do engineers</a:t>
            </a:r>
            <a:r>
              <a:rPr lang="en-US" baseline="0" dirty="0" smtClean="0"/>
              <a:t> read?  Not sure…</a:t>
            </a:r>
            <a:r>
              <a:rPr lang="en-US" dirty="0" smtClean="0"/>
              <a:t>We did put some books out to see what would happen (replenished</a:t>
            </a:r>
            <a:r>
              <a:rPr lang="en-US" baseline="0" dirty="0" smtClean="0"/>
              <a:t> a couple of times)</a:t>
            </a:r>
            <a:endParaRPr lang="en-US" dirty="0" smtClean="0"/>
          </a:p>
          <a:p>
            <a:pPr marL="174708" indent="-174708">
              <a:buFont typeface="Arial" panose="020B0604020202020204" pitchFamily="34" charset="0"/>
              <a:buChar char="•"/>
            </a:pPr>
            <a:r>
              <a:rPr lang="en-US" dirty="0" smtClean="0"/>
              <a:t>We’ve had 2 book clubs (facilitated by the</a:t>
            </a:r>
            <a:r>
              <a:rPr lang="en-US" baseline="0" dirty="0" smtClean="0"/>
              <a:t> team members) #1 – Beyond the Blame, #2 – How to Fail at Almost Everything and Still Win Big</a:t>
            </a:r>
          </a:p>
          <a:p>
            <a:pPr marL="174708" indent="-174708">
              <a:buFont typeface="Arial" panose="020B0604020202020204" pitchFamily="34" charset="0"/>
              <a:buChar char="•"/>
            </a:pPr>
            <a:r>
              <a:rPr lang="en-US" baseline="0" dirty="0" smtClean="0"/>
              <a:t>We recently had a podcast club….My Year of Saying Yes, Surprising Habits of Creative People, How to Build a Better Job</a:t>
            </a:r>
          </a:p>
          <a:p>
            <a:pPr marL="174708" indent="-174708">
              <a:buFont typeface="Arial" panose="020B0604020202020204" pitchFamily="34" charset="0"/>
              <a:buChar char="•"/>
            </a:pPr>
            <a:r>
              <a:rPr lang="en-US" baseline="0" dirty="0" smtClean="0"/>
              <a:t>We recognize that there are many distractions and we care less about how folks stay engaged</a:t>
            </a:r>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18</a:t>
            </a:fld>
            <a:endParaRPr lang="en-US"/>
          </a:p>
        </p:txBody>
      </p:sp>
    </p:spTree>
    <p:extLst>
      <p:ext uri="{BB962C8B-B14F-4D97-AF65-F5344CB8AC3E}">
        <p14:creationId xmlns:p14="http://schemas.microsoft.com/office/powerpoint/2010/main" val="1340549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1D6427-4E40-48B2-9E5C-DB98B8F42838}" type="slidenum">
              <a:rPr lang="en-US" smtClean="0"/>
              <a:t>19</a:t>
            </a:fld>
            <a:endParaRPr lang="en-US"/>
          </a:p>
        </p:txBody>
      </p:sp>
    </p:spTree>
    <p:extLst>
      <p:ext uri="{BB962C8B-B14F-4D97-AF65-F5344CB8AC3E}">
        <p14:creationId xmlns:p14="http://schemas.microsoft.com/office/powerpoint/2010/main" val="1387016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Title</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10/30/60</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Rotations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Unexpected benefits: Gateway to experimentation, use incidents as cross training</a:t>
            </a:r>
          </a:p>
          <a:p>
            <a:pPr marL="171450" indent="-171450">
              <a:buFont typeface="Arial" charset="0"/>
              <a:buChar char="•"/>
            </a:pPr>
            <a:endParaRPr lang="en-US" dirty="0" smtClean="0"/>
          </a:p>
          <a:p>
            <a:pPr marL="171450" indent="-171450">
              <a:buFont typeface="Arial" charset="0"/>
              <a:buChar char="•"/>
            </a:pPr>
            <a:endParaRPr lang="is-IS" baseline="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20</a:t>
            </a:fld>
            <a:endParaRPr lang="en-US"/>
          </a:p>
        </p:txBody>
      </p:sp>
    </p:spTree>
    <p:extLst>
      <p:ext uri="{BB962C8B-B14F-4D97-AF65-F5344CB8AC3E}">
        <p14:creationId xmlns:p14="http://schemas.microsoft.com/office/powerpoint/2010/main" val="221859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22</a:t>
            </a:fld>
            <a:endParaRPr lang="en-US"/>
          </a:p>
        </p:txBody>
      </p:sp>
    </p:spTree>
    <p:extLst>
      <p:ext uri="{BB962C8B-B14F-4D97-AF65-F5344CB8AC3E}">
        <p14:creationId xmlns:p14="http://schemas.microsoft.com/office/powerpoint/2010/main" val="594966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Arial" charset="0"/>
              <a:buAutoNum type="arabicParenR"/>
              <a:tabLst/>
              <a:defRPr/>
            </a:pPr>
            <a:r>
              <a:rPr lang="en-US" sz="1200" b="1" i="0" baseline="0" dirty="0" smtClean="0">
                <a:solidFill>
                  <a:srgbClr val="FF0000"/>
                </a:solidFill>
              </a:rPr>
              <a:t>Not a paid professional speaker</a:t>
            </a:r>
          </a:p>
          <a:p>
            <a:pPr marL="228600" marR="0" indent="-228600" algn="l" defTabSz="914400" rtl="0" eaLnBrk="1" fontAlgn="auto" latinLnBrk="0" hangingPunct="1">
              <a:lnSpc>
                <a:spcPct val="100000"/>
              </a:lnSpc>
              <a:spcBef>
                <a:spcPts val="0"/>
              </a:spcBef>
              <a:spcAft>
                <a:spcPts val="0"/>
              </a:spcAft>
              <a:buClrTx/>
              <a:buSzTx/>
              <a:buFont typeface="Arial" charset="0"/>
              <a:buAutoNum type="arabicParenR"/>
              <a:tabLst/>
              <a:defRPr/>
            </a:pPr>
            <a:r>
              <a:rPr lang="en-US" sz="1200" b="1" i="0" baseline="0" dirty="0" smtClean="0">
                <a:solidFill>
                  <a:srgbClr val="FF0000"/>
                </a:solidFill>
              </a:rPr>
              <a:t>Microsoft DevOps is under-represented</a:t>
            </a:r>
          </a:p>
          <a:p>
            <a:pPr marL="228600" marR="0" indent="-228600" algn="l" defTabSz="914400" rtl="0" eaLnBrk="1" fontAlgn="auto" latinLnBrk="0" hangingPunct="1">
              <a:lnSpc>
                <a:spcPct val="100000"/>
              </a:lnSpc>
              <a:spcBef>
                <a:spcPts val="0"/>
              </a:spcBef>
              <a:spcAft>
                <a:spcPts val="0"/>
              </a:spcAft>
              <a:buClrTx/>
              <a:buSzTx/>
              <a:buFont typeface="Arial" charset="0"/>
              <a:buAutoNum type="arabicParenR"/>
              <a:tabLst/>
              <a:defRPr/>
            </a:pPr>
            <a:r>
              <a:rPr lang="en-US" sz="1200" b="1" i="0" baseline="0" dirty="0" smtClean="0">
                <a:solidFill>
                  <a:srgbClr val="FF0000"/>
                </a:solidFill>
              </a:rPr>
              <a:t>Give back </a:t>
            </a:r>
          </a:p>
          <a:p>
            <a:pPr marL="228600" marR="0" indent="-228600" algn="l" defTabSz="914400" rtl="0" eaLnBrk="1" fontAlgn="auto" latinLnBrk="0" hangingPunct="1">
              <a:lnSpc>
                <a:spcPct val="100000"/>
              </a:lnSpc>
              <a:spcBef>
                <a:spcPts val="0"/>
              </a:spcBef>
              <a:spcAft>
                <a:spcPts val="0"/>
              </a:spcAft>
              <a:buClrTx/>
              <a:buSzTx/>
              <a:buFont typeface="Arial" charset="0"/>
              <a:buAutoNum type="arabicParenR"/>
              <a:tabLst/>
              <a:defRPr/>
            </a:pPr>
            <a:r>
              <a:rPr lang="en-US" sz="1200" b="1" i="0" baseline="0" dirty="0" smtClean="0">
                <a:solidFill>
                  <a:srgbClr val="FF0000"/>
                </a:solidFill>
              </a:rPr>
              <a:t>Role Model Growth </a:t>
            </a:r>
            <a:r>
              <a:rPr lang="en-US" sz="1200" b="1" i="0" baseline="0" dirty="0" smtClean="0">
                <a:solidFill>
                  <a:srgbClr val="FF0000"/>
                </a:solidFill>
              </a:rPr>
              <a:t>Mindset</a:t>
            </a:r>
            <a:endParaRPr lang="en-US" sz="1200" b="1" i="0" baseline="0" dirty="0" smtClean="0">
              <a:solidFill>
                <a:srgbClr val="FF0000"/>
              </a:solidFill>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2</a:t>
            </a:fld>
            <a:endParaRPr lang="en-US"/>
          </a:p>
        </p:txBody>
      </p:sp>
    </p:spTree>
    <p:extLst>
      <p:ext uri="{BB962C8B-B14F-4D97-AF65-F5344CB8AC3E}">
        <p14:creationId xmlns:p14="http://schemas.microsoft.com/office/powerpoint/2010/main" val="2955984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29</a:t>
            </a:fld>
            <a:endParaRPr lang="en-US"/>
          </a:p>
        </p:txBody>
      </p:sp>
    </p:spTree>
    <p:extLst>
      <p:ext uri="{BB962C8B-B14F-4D97-AF65-F5344CB8AC3E}">
        <p14:creationId xmlns:p14="http://schemas.microsoft.com/office/powerpoint/2010/main" val="146015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30</a:t>
            </a:fld>
            <a:endParaRPr lang="en-US"/>
          </a:p>
        </p:txBody>
      </p:sp>
    </p:spTree>
    <p:extLst>
      <p:ext uri="{BB962C8B-B14F-4D97-AF65-F5344CB8AC3E}">
        <p14:creationId xmlns:p14="http://schemas.microsoft.com/office/powerpoint/2010/main" val="1777515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31</a:t>
            </a:fld>
            <a:endParaRPr lang="en-US"/>
          </a:p>
        </p:txBody>
      </p:sp>
    </p:spTree>
    <p:extLst>
      <p:ext uri="{BB962C8B-B14F-4D97-AF65-F5344CB8AC3E}">
        <p14:creationId xmlns:p14="http://schemas.microsoft.com/office/powerpoint/2010/main" val="1232672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b="1" i="0" baseline="0" dirty="0" smtClean="0">
                <a:solidFill>
                  <a:srgbClr val="FF0000"/>
                </a:solidFill>
              </a:rPr>
              <a:t>Wedding Desert</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endParaRPr lang="en-US" sz="1200" b="1" i="0" baseline="0" dirty="0" smtClean="0">
              <a:solidFill>
                <a:srgbClr val="FF0000"/>
              </a:solidFill>
            </a:endParaRP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Real-time, shared console for automation</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Public</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More excited by ChatOps than anything in the last 20 years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Etsy we have one hard and fast rule for new Engineers on their first day: deploy to production. We’ve talked a lot in the past about our </a:t>
            </a:r>
            <a:r>
              <a:rPr lang="en-US" sz="1200" b="0" i="0" u="none" strike="noStrike" kern="1200" dirty="0" smtClean="0">
                <a:solidFill>
                  <a:schemeClr val="tx1"/>
                </a:solidFill>
                <a:effectLst/>
                <a:latin typeface="+mn-lt"/>
                <a:ea typeface="+mn-ea"/>
                <a:cs typeface="+mn-cs"/>
                <a:hlinkClick r:id="rId3" tooltip="quantum of deployment"/>
              </a:rPr>
              <a:t>deployment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tooltip="measure anything, measure everything"/>
              </a:rPr>
              <a:t>metrics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tooltip="divide and conquer"/>
              </a:rPr>
              <a:t>testing processes</a:t>
            </a:r>
            <a:r>
              <a:rPr lang="en-US" sz="1200" b="0" i="0" kern="1200" dirty="0" smtClean="0">
                <a:solidFill>
                  <a:schemeClr val="tx1"/>
                </a:solidFill>
                <a:effectLst/>
                <a:latin typeface="+mn-lt"/>
                <a:ea typeface="+mn-ea"/>
                <a:cs typeface="+mn-cs"/>
              </a:rPr>
              <a:t>. But how does the development environment facilitate someone coming in on day one and contributing something that takes them through the steps of committing code, running it through our tests, and deploying it with </a:t>
            </a:r>
            <a:r>
              <a:rPr lang="en-US" sz="1200" b="0" i="0" u="none" strike="noStrike" kern="1200" dirty="0" smtClean="0">
                <a:solidFill>
                  <a:schemeClr val="tx1"/>
                </a:solidFill>
                <a:effectLst/>
                <a:latin typeface="+mn-lt"/>
                <a:ea typeface="+mn-ea"/>
                <a:cs typeface="+mn-cs"/>
                <a:hlinkClick r:id="rId6" tooltip="deployinator"/>
              </a:rPr>
              <a:t>deployinator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a:t>
            </a:r>
            <a:r>
              <a:rPr lang="en-US" sz="1200" b="0" i="0" kern="1200" baseline="0" dirty="0" smtClean="0">
                <a:solidFill>
                  <a:schemeClr val="tx1"/>
                </a:solidFill>
                <a:effectLst/>
                <a:latin typeface="+mn-lt"/>
                <a:ea typeface="+mn-ea"/>
                <a:cs typeface="+mn-cs"/>
              </a:rPr>
              <a:t> like this practice as it is aspirational and ensures that we are actively reducing friction for new hires (as well as for folks in other teams).  In addition, it is super inviting to a new hire to jump in and start contributing within the first few hours.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Our last 3 new hires have committed “hello world” on Day 1 which I’ll now share (but not Kelsey Hightower style)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3</a:t>
            </a:fld>
            <a:endParaRPr lang="en-US"/>
          </a:p>
        </p:txBody>
      </p:sp>
    </p:spTree>
    <p:extLst>
      <p:ext uri="{BB962C8B-B14F-4D97-AF65-F5344CB8AC3E}">
        <p14:creationId xmlns:p14="http://schemas.microsoft.com/office/powerpoint/2010/main" val="48155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Scott Nasello – Lead Platforms Engineering at Columbia Sportswear</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Lucky to be along for the ride + Full Potential</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Generally pleasantly surprised almost everyday</a:t>
            </a:r>
          </a:p>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endParaRPr lang="en-US" sz="1200" i="0" baseline="0" dirty="0" smtClean="0"/>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i="0" baseline="0" dirty="0" smtClean="0"/>
              <a:t>1) Highly experienced sysadmin/engineering team</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i="0" baseline="0" dirty="0" smtClean="0"/>
              <a:t>2) 99% </a:t>
            </a:r>
            <a:r>
              <a:rPr lang="en-US" sz="1200" i="0" baseline="0" dirty="0" err="1" smtClean="0"/>
              <a:t>Vmware</a:t>
            </a:r>
            <a:r>
              <a:rPr lang="en-US" sz="1200" i="0" baseline="0" dirty="0" smtClean="0"/>
              <a:t>, 99% Microsoft Server, 3000 Servers</a:t>
            </a: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dirty="0" smtClean="0"/>
              <a:t>3) A few hundred</a:t>
            </a:r>
            <a:r>
              <a:rPr lang="en-US" sz="1200" baseline="0" dirty="0" smtClean="0"/>
              <a:t> off the shelf </a:t>
            </a:r>
            <a:r>
              <a:rPr lang="en-US" sz="1200" dirty="0" smtClean="0"/>
              <a:t>3 tier business applications that were</a:t>
            </a:r>
            <a:r>
              <a:rPr lang="en-US" sz="1200" baseline="0" dirty="0" smtClean="0"/>
              <a:t> </a:t>
            </a:r>
            <a:r>
              <a:rPr lang="en-US" sz="1200" b="1" u="sng" baseline="0" dirty="0" smtClean="0"/>
              <a:t>not</a:t>
            </a:r>
            <a:r>
              <a:rPr lang="en-US" sz="1200" baseline="0" dirty="0" smtClean="0"/>
              <a:t> architected for </a:t>
            </a:r>
            <a:r>
              <a:rPr lang="en-US" sz="1200" baseline="0" dirty="0" smtClean="0"/>
              <a:t>DevOps</a:t>
            </a:r>
            <a:endParaRPr lang="en-US" sz="1200" baseline="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5</a:t>
            </a:fld>
            <a:endParaRPr lang="en-US"/>
          </a:p>
        </p:txBody>
      </p:sp>
    </p:spTree>
    <p:extLst>
      <p:ext uri="{BB962C8B-B14F-4D97-AF65-F5344CB8AC3E}">
        <p14:creationId xmlns:p14="http://schemas.microsoft.com/office/powerpoint/2010/main" val="575971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arenR"/>
            </a:pPr>
            <a:r>
              <a:rPr lang="en-US" sz="1200" b="1" dirty="0" smtClean="0">
                <a:solidFill>
                  <a:srgbClr val="FF0000"/>
                </a:solidFill>
              </a:rPr>
              <a:t>Last minute</a:t>
            </a:r>
            <a:r>
              <a:rPr lang="en-US" sz="1200" b="1" baseline="0" dirty="0" smtClean="0">
                <a:solidFill>
                  <a:srgbClr val="FF0000"/>
                </a:solidFill>
              </a:rPr>
              <a:t> sub for Gene Kim Talk</a:t>
            </a:r>
          </a:p>
          <a:p>
            <a:pPr marL="228600" indent="-228600">
              <a:buFont typeface="+mj-lt"/>
              <a:buAutoNum type="arabicParenR"/>
            </a:pPr>
            <a:r>
              <a:rPr lang="en-US" sz="1200" b="1" baseline="0" dirty="0" smtClean="0">
                <a:solidFill>
                  <a:srgbClr val="FF0000"/>
                </a:solidFill>
              </a:rPr>
              <a:t>NEO from Matrix</a:t>
            </a:r>
          </a:p>
          <a:p>
            <a:pPr marL="228600" indent="-228600">
              <a:buFont typeface="+mj-lt"/>
              <a:buAutoNum type="arabicParenR"/>
            </a:pPr>
            <a:r>
              <a:rPr lang="en-US" sz="1200" b="1" baseline="0" dirty="0" smtClean="0">
                <a:solidFill>
                  <a:srgbClr val="FF0000"/>
                </a:solidFill>
              </a:rPr>
              <a:t>Starting talking to peers about DevOps</a:t>
            </a:r>
          </a:p>
          <a:p>
            <a:pPr marL="342900" indent="-342900">
              <a:buFont typeface="Arial" charset="0"/>
              <a:buAutoNum type="arabicParenR"/>
            </a:pPr>
            <a:endParaRPr lang="en-US" sz="140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7</a:t>
            </a:fld>
            <a:endParaRPr lang="en-US"/>
          </a:p>
        </p:txBody>
      </p:sp>
    </p:spTree>
    <p:extLst>
      <p:ext uri="{BB962C8B-B14F-4D97-AF65-F5344CB8AC3E}">
        <p14:creationId xmlns:p14="http://schemas.microsoft.com/office/powerpoint/2010/main" val="1347760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arenR"/>
            </a:pPr>
            <a:r>
              <a:rPr lang="en-US" sz="1200" b="1" dirty="0" smtClean="0">
                <a:solidFill>
                  <a:srgbClr val="FF0000"/>
                </a:solidFill>
              </a:rPr>
              <a:t>DevOps ambassadors</a:t>
            </a:r>
          </a:p>
          <a:p>
            <a:pPr marL="228600" indent="-228600">
              <a:buFont typeface="+mj-lt"/>
              <a:buAutoNum type="arabicParenR"/>
            </a:pPr>
            <a:r>
              <a:rPr lang="en-US" sz="1200" b="1" dirty="0" smtClean="0">
                <a:solidFill>
                  <a:srgbClr val="FF0000"/>
                </a:solidFill>
              </a:rPr>
              <a:t>Optimized for incremental</a:t>
            </a:r>
            <a:r>
              <a:rPr lang="en-US" sz="1200" b="1" baseline="0" dirty="0" smtClean="0">
                <a:solidFill>
                  <a:srgbClr val="FF0000"/>
                </a:solidFill>
              </a:rPr>
              <a:t> change</a:t>
            </a:r>
            <a:endParaRPr lang="is-IS" sz="1200" b="1" baseline="0" dirty="0" smtClean="0">
              <a:solidFill>
                <a:srgbClr val="FF0000"/>
              </a:solidFill>
            </a:endParaRPr>
          </a:p>
          <a:p>
            <a:pPr marL="228600" indent="-228600">
              <a:buFont typeface="+mj-lt"/>
              <a:buAutoNum type="arabicParenR"/>
            </a:pPr>
            <a:r>
              <a:rPr lang="en-US" sz="1200" b="1" dirty="0" smtClean="0">
                <a:solidFill>
                  <a:srgbClr val="FF0000"/>
                </a:solidFill>
              </a:rPr>
              <a:t>Small wins accumulate</a:t>
            </a:r>
          </a:p>
          <a:p>
            <a:pPr marL="228600" indent="-228600">
              <a:buFont typeface="+mj-lt"/>
              <a:buAutoNum type="arabicParenR"/>
            </a:pPr>
            <a:r>
              <a:rPr lang="en-US" sz="1200" b="1" dirty="0" smtClean="0">
                <a:solidFill>
                  <a:srgbClr val="FF0000"/>
                </a:solidFill>
              </a:rPr>
              <a:t>Find </a:t>
            </a:r>
            <a:r>
              <a:rPr lang="en-US" sz="1200" b="1" dirty="0" smtClean="0">
                <a:solidFill>
                  <a:srgbClr val="FF0000"/>
                </a:solidFill>
              </a:rPr>
              <a:t>mentors</a:t>
            </a:r>
            <a:endParaRPr lang="en-US" sz="1200" b="1" dirty="0" smtClean="0">
              <a:solidFill>
                <a:srgbClr val="FF0000"/>
              </a:solidFill>
            </a:endParaRPr>
          </a:p>
        </p:txBody>
      </p:sp>
      <p:sp>
        <p:nvSpPr>
          <p:cNvPr id="4" name="Slide Number Placeholder 3"/>
          <p:cNvSpPr>
            <a:spLocks noGrp="1"/>
          </p:cNvSpPr>
          <p:nvPr>
            <p:ph type="sldNum" sz="quarter" idx="10"/>
          </p:nvPr>
        </p:nvSpPr>
        <p:spPr/>
        <p:txBody>
          <a:bodyPr/>
          <a:lstStyle/>
          <a:p>
            <a:fld id="{A61D6427-4E40-48B2-9E5C-DB98B8F42838}" type="slidenum">
              <a:rPr lang="en-US" smtClean="0"/>
              <a:t>8</a:t>
            </a:fld>
            <a:endParaRPr lang="en-US"/>
          </a:p>
        </p:txBody>
      </p:sp>
    </p:spTree>
    <p:extLst>
      <p:ext uri="{BB962C8B-B14F-4D97-AF65-F5344CB8AC3E}">
        <p14:creationId xmlns:p14="http://schemas.microsoft.com/office/powerpoint/2010/main" val="1725158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Jeffrey </a:t>
            </a:r>
            <a:r>
              <a:rPr lang="en-US" sz="1200" b="1" i="0" baseline="0" dirty="0" err="1" smtClean="0">
                <a:solidFill>
                  <a:srgbClr val="FF0000"/>
                </a:solidFill>
              </a:rPr>
              <a:t>Snover</a:t>
            </a:r>
            <a:r>
              <a:rPr lang="en-US" sz="1200" b="1" i="0" baseline="0" dirty="0" smtClean="0">
                <a:solidFill>
                  <a:srgbClr val="FF0000"/>
                </a:solidFill>
              </a:rPr>
              <a:t>: Tough love &amp; Credibility</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Engineer Whisperer</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So your job is going to change, why not try DevOps?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200" b="1" i="0" baseline="0" dirty="0" smtClean="0">
                <a:solidFill>
                  <a:srgbClr val="FF0000"/>
                </a:solidFill>
              </a:rPr>
              <a:t>Win-Win</a:t>
            </a:r>
            <a:r>
              <a:rPr lang="is-IS" sz="1200" b="1" i="0" baseline="0" dirty="0" smtClean="0">
                <a:solidFill>
                  <a:srgbClr val="FF0000"/>
                </a:solidFill>
              </a:rPr>
              <a:t>…good for the business and good for the employee</a:t>
            </a:r>
            <a:endParaRPr lang="en-US" sz="1200" b="1" i="0" baseline="0" dirty="0" smtClean="0">
              <a:solidFill>
                <a:srgbClr val="FF0000"/>
              </a:solidFill>
            </a:endParaRP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9</a:t>
            </a:fld>
            <a:endParaRPr lang="en-US"/>
          </a:p>
        </p:txBody>
      </p:sp>
    </p:spTree>
    <p:extLst>
      <p:ext uri="{BB962C8B-B14F-4D97-AF65-F5344CB8AC3E}">
        <p14:creationId xmlns:p14="http://schemas.microsoft.com/office/powerpoint/2010/main" val="1491039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1D6427-4E40-48B2-9E5C-DB98B8F42838}" type="slidenum">
              <a:rPr lang="en-US" smtClean="0"/>
              <a:t>10</a:t>
            </a:fld>
            <a:endParaRPr lang="en-US"/>
          </a:p>
        </p:txBody>
      </p:sp>
    </p:spTree>
    <p:extLst>
      <p:ext uri="{BB962C8B-B14F-4D97-AF65-F5344CB8AC3E}">
        <p14:creationId xmlns:p14="http://schemas.microsoft.com/office/powerpoint/2010/main" val="464855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Understand each member of the team</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Empathy for the journey you are prescribing</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400" b="1" i="0" baseline="0" dirty="0" smtClean="0">
                <a:solidFill>
                  <a:srgbClr val="FF0000"/>
                </a:solidFill>
              </a:rPr>
              <a:t>Calibrated expectations</a:t>
            </a:r>
            <a:r>
              <a:rPr lang="is-IS" sz="1400" b="1" i="0" baseline="0" dirty="0" smtClean="0">
                <a:solidFill>
                  <a:srgbClr val="FF0000"/>
                </a:solidFill>
              </a:rPr>
              <a:t>…one size does not fit all</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is-IS" sz="1400" b="1" i="0" baseline="0" dirty="0" smtClean="0">
                <a:solidFill>
                  <a:srgbClr val="FF0000"/>
                </a:solidFill>
              </a:rPr>
              <a:t>#</a:t>
            </a:r>
            <a:r>
              <a:rPr lang="is-IS" sz="1400" b="1" i="0" baseline="0" dirty="0" smtClean="0">
                <a:solidFill>
                  <a:srgbClr val="FF0000"/>
                </a:solidFill>
              </a:rPr>
              <a:t>LeaveNoEngineerBehind</a:t>
            </a:r>
            <a:endParaRPr lang="is-IS" sz="1400" baseline="0" dirty="0" smtClean="0"/>
          </a:p>
        </p:txBody>
      </p:sp>
      <p:sp>
        <p:nvSpPr>
          <p:cNvPr id="4" name="Slide Number Placeholder 3"/>
          <p:cNvSpPr>
            <a:spLocks noGrp="1"/>
          </p:cNvSpPr>
          <p:nvPr>
            <p:ph type="sldNum" sz="quarter" idx="10"/>
          </p:nvPr>
        </p:nvSpPr>
        <p:spPr/>
        <p:txBody>
          <a:bodyPr/>
          <a:lstStyle/>
          <a:p>
            <a:fld id="{A61D6427-4E40-48B2-9E5C-DB98B8F42838}" type="slidenum">
              <a:rPr lang="en-US" smtClean="0"/>
              <a:t>11</a:t>
            </a:fld>
            <a:endParaRPr lang="en-US"/>
          </a:p>
        </p:txBody>
      </p:sp>
    </p:spTree>
    <p:extLst>
      <p:ext uri="{BB962C8B-B14F-4D97-AF65-F5344CB8AC3E}">
        <p14:creationId xmlns:p14="http://schemas.microsoft.com/office/powerpoint/2010/main" val="3743746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9" name="Slide Number Placeholder 5"/>
          <p:cNvSpPr>
            <a:spLocks noGrp="1"/>
          </p:cNvSpPr>
          <p:nvPr>
            <p:ph type="sldNum" sz="quarter" idx="4"/>
          </p:nvPr>
        </p:nvSpPr>
        <p:spPr>
          <a:xfrm>
            <a:off x="152400" y="6283890"/>
            <a:ext cx="807720" cy="410210"/>
          </a:xfrm>
          <a:prstGeom prst="rect">
            <a:avLst/>
          </a:prstGeom>
        </p:spPr>
        <p:txBody>
          <a:bodyPr vert="horz" lIns="91440" tIns="45720" rIns="91440" bIns="45720" rtlCol="0" anchor="ctr"/>
          <a:lstStyle>
            <a:lvl1pPr algn="l">
              <a:defRPr sz="1600">
                <a:solidFill>
                  <a:schemeClr val="bg1"/>
                </a:solidFill>
                <a:latin typeface="GerTT" charset="0"/>
                <a:ea typeface="GerTT" charset="0"/>
                <a:cs typeface="GerTT" charset="0"/>
              </a:defRPr>
            </a:lvl1pPr>
          </a:lstStyle>
          <a:p>
            <a:fld id="{03CBEB89-E47E-4106-9DE1-9B407DF8E52F}" type="slidenum">
              <a:rPr lang="en-US" smtClean="0"/>
              <a:pPr/>
              <a:t>‹#›</a:t>
            </a:fld>
            <a:endParaRPr lang="en-US"/>
          </a:p>
        </p:txBody>
      </p:sp>
    </p:spTree>
    <p:extLst>
      <p:ext uri="{BB962C8B-B14F-4D97-AF65-F5344CB8AC3E}">
        <p14:creationId xmlns:p14="http://schemas.microsoft.com/office/powerpoint/2010/main" val="271853659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4"/>
          </p:nvPr>
        </p:nvSpPr>
        <p:spPr>
          <a:xfrm>
            <a:off x="152400" y="6283890"/>
            <a:ext cx="807720" cy="410210"/>
          </a:xfrm>
          <a:prstGeom prst="rect">
            <a:avLst/>
          </a:prstGeom>
        </p:spPr>
        <p:txBody>
          <a:bodyPr vert="horz" lIns="91440" tIns="45720" rIns="91440" bIns="45720" rtlCol="0" anchor="ctr"/>
          <a:lstStyle>
            <a:lvl1pPr algn="l">
              <a:defRPr sz="1600">
                <a:solidFill>
                  <a:schemeClr val="bg1"/>
                </a:solidFill>
                <a:latin typeface="GerTT" charset="0"/>
                <a:ea typeface="GerTT" charset="0"/>
                <a:cs typeface="GerTT" charset="0"/>
              </a:defRPr>
            </a:lvl1pPr>
          </a:lstStyle>
          <a:p>
            <a:fld id="{03CBEB89-E47E-4106-9DE1-9B407DF8E52F}" type="slidenum">
              <a:rPr lang="en-US" smtClean="0"/>
              <a:pPr/>
              <a:t>‹#›</a:t>
            </a:fld>
            <a:endParaRPr lang="en-US"/>
          </a:p>
        </p:txBody>
      </p:sp>
    </p:spTree>
    <p:extLst>
      <p:ext uri="{BB962C8B-B14F-4D97-AF65-F5344CB8AC3E}">
        <p14:creationId xmlns:p14="http://schemas.microsoft.com/office/powerpoint/2010/main" val="55267406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6621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7" name="TextBox 6"/>
          <p:cNvSpPr txBox="1"/>
          <p:nvPr userDrawn="1"/>
        </p:nvSpPr>
        <p:spPr>
          <a:xfrm>
            <a:off x="618466" y="6232435"/>
            <a:ext cx="4867934" cy="461665"/>
          </a:xfrm>
          <a:prstGeom prst="rect">
            <a:avLst/>
          </a:prstGeom>
          <a:noFill/>
        </p:spPr>
        <p:txBody>
          <a:bodyPr wrap="square" rtlCol="0">
            <a:spAutoFit/>
          </a:bodyPr>
          <a:lstStyle/>
          <a:p>
            <a:r>
              <a:rPr lang="en-US" sz="2400" b="1" dirty="0" smtClean="0">
                <a:solidFill>
                  <a:schemeClr val="bg1"/>
                </a:solidFill>
              </a:rPr>
              <a:t>@</a:t>
            </a:r>
            <a:r>
              <a:rPr lang="en-US" sz="2400" b="1" dirty="0" err="1" smtClean="0">
                <a:solidFill>
                  <a:schemeClr val="bg1"/>
                </a:solidFill>
              </a:rPr>
              <a:t>scottnasello</a:t>
            </a:r>
            <a:r>
              <a:rPr lang="en-US" sz="2400" b="1" dirty="0" smtClean="0">
                <a:solidFill>
                  <a:schemeClr val="bg1"/>
                </a:solidFill>
              </a:rPr>
              <a:t> | @</a:t>
            </a:r>
            <a:r>
              <a:rPr lang="en-US" sz="2400" b="1" dirty="0" err="1" smtClean="0">
                <a:solidFill>
                  <a:schemeClr val="bg1"/>
                </a:solidFill>
              </a:rPr>
              <a:t>devopsdaysbna</a:t>
            </a:r>
            <a:endParaRPr lang="en-US" sz="2400" b="1" dirty="0">
              <a:solidFill>
                <a:schemeClr val="bg1"/>
              </a:solidFill>
            </a:endParaRPr>
          </a:p>
        </p:txBody>
      </p:sp>
      <p:sp>
        <p:nvSpPr>
          <p:cNvPr id="8" name="Slide Number Placeholder 5"/>
          <p:cNvSpPr>
            <a:spLocks noGrp="1"/>
          </p:cNvSpPr>
          <p:nvPr>
            <p:ph type="sldNum" sz="quarter" idx="4"/>
          </p:nvPr>
        </p:nvSpPr>
        <p:spPr>
          <a:xfrm>
            <a:off x="152400" y="6283890"/>
            <a:ext cx="807720" cy="410210"/>
          </a:xfrm>
          <a:prstGeom prst="rect">
            <a:avLst/>
          </a:prstGeom>
        </p:spPr>
        <p:txBody>
          <a:bodyPr vert="horz" lIns="91440" tIns="45720" rIns="91440" bIns="45720" rtlCol="0" anchor="ctr"/>
          <a:lstStyle>
            <a:lvl1pPr algn="l">
              <a:defRPr sz="1600">
                <a:solidFill>
                  <a:schemeClr val="bg1"/>
                </a:solidFill>
                <a:latin typeface="GerTT" charset="0"/>
                <a:ea typeface="GerTT" charset="0"/>
                <a:cs typeface="GerTT" charset="0"/>
              </a:defRPr>
            </a:lvl1pPr>
          </a:lstStyle>
          <a:p>
            <a:fld id="{03CBEB89-E47E-4106-9DE1-9B407DF8E52F}" type="slidenum">
              <a:rPr lang="en-US" smtClean="0"/>
              <a:pPr/>
              <a:t>‹#›</a:t>
            </a:fld>
            <a:endParaRPr lang="en-US"/>
          </a:p>
        </p:txBody>
      </p:sp>
    </p:spTree>
    <p:extLst>
      <p:ext uri="{BB962C8B-B14F-4D97-AF65-F5344CB8AC3E}">
        <p14:creationId xmlns:p14="http://schemas.microsoft.com/office/powerpoint/2010/main" val="3528119532"/>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bg1"/>
          </a:solidFill>
          <a:latin typeface="GerTT" charset="0"/>
          <a:ea typeface="GerTT" charset="0"/>
          <a:cs typeface="GerTT"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gif"/><Relationship Id="rId8" Type="http://schemas.openxmlformats.org/officeDocument/2006/relationships/image" Target="../media/image27.png"/><Relationship Id="rId9" Type="http://schemas.openxmlformats.org/officeDocument/2006/relationships/image" Target="../media/image28.jpg"/><Relationship Id="rId10" Type="http://schemas.openxmlformats.org/officeDocument/2006/relationships/image" Target="../media/image29.jpeg"/><Relationship Id="rId11"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3CBEB89-E47E-4106-9DE1-9B407DF8E52F}" type="slidenum">
              <a:rPr lang="en-US" smtClean="0"/>
              <a:pPr/>
              <a:t>1</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546" r="1844" b="2441"/>
          <a:stretch/>
        </p:blipFill>
        <p:spPr>
          <a:xfrm>
            <a:off x="419100" y="0"/>
            <a:ext cx="11456339" cy="6858000"/>
          </a:xfrm>
          <a:prstGeom prst="rect">
            <a:avLst/>
          </a:prstGeom>
        </p:spPr>
      </p:pic>
    </p:spTree>
    <p:extLst>
      <p:ext uri="{BB962C8B-B14F-4D97-AF65-F5344CB8AC3E}">
        <p14:creationId xmlns:p14="http://schemas.microsoft.com/office/powerpoint/2010/main" val="189324785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b="24313"/>
          <a:stretch/>
        </p:blipFill>
        <p:spPr>
          <a:xfrm>
            <a:off x="67732" y="0"/>
            <a:ext cx="12056533" cy="6843911"/>
          </a:xfrm>
          <a:prstGeom prst="rect">
            <a:avLst/>
          </a:prstGeom>
        </p:spPr>
      </p:pic>
    </p:spTree>
    <p:extLst>
      <p:ext uri="{BB962C8B-B14F-4D97-AF65-F5344CB8AC3E}">
        <p14:creationId xmlns:p14="http://schemas.microsoft.com/office/powerpoint/2010/main" val="180265152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3276" r="117"/>
          <a:stretch/>
        </p:blipFill>
        <p:spPr>
          <a:xfrm>
            <a:off x="193550" y="498764"/>
            <a:ext cx="11832195" cy="5742052"/>
          </a:xfrm>
          <a:prstGeom prst="rect">
            <a:avLst/>
          </a:prstGeom>
        </p:spPr>
      </p:pic>
      <p:sp>
        <p:nvSpPr>
          <p:cNvPr id="5" name="TextBox 4"/>
          <p:cNvSpPr txBox="1"/>
          <p:nvPr/>
        </p:nvSpPr>
        <p:spPr>
          <a:xfrm>
            <a:off x="9254836" y="6387538"/>
            <a:ext cx="2937164" cy="369332"/>
          </a:xfrm>
          <a:prstGeom prst="rect">
            <a:avLst/>
          </a:prstGeom>
          <a:noFill/>
        </p:spPr>
        <p:txBody>
          <a:bodyPr wrap="square" rtlCol="0">
            <a:spAutoFit/>
          </a:bodyPr>
          <a:lstStyle/>
          <a:p>
            <a:r>
              <a:rPr lang="en-US" dirty="0">
                <a:solidFill>
                  <a:schemeClr val="bg1"/>
                </a:solidFill>
                <a:latin typeface="GerTT" charset="0"/>
                <a:ea typeface="GerTT" charset="0"/>
                <a:cs typeface="GerTT" charset="0"/>
              </a:rPr>
              <a:t>#</a:t>
            </a:r>
            <a:r>
              <a:rPr lang="en-US" dirty="0" err="1" smtClean="0">
                <a:solidFill>
                  <a:schemeClr val="bg1"/>
                </a:solidFill>
                <a:latin typeface="GerTT" charset="0"/>
                <a:ea typeface="GerTT" charset="0"/>
                <a:cs typeface="GerTT" charset="0"/>
              </a:rPr>
              <a:t>LeaveNoEngineerBehind</a:t>
            </a:r>
            <a:endParaRPr lang="en-US" dirty="0">
              <a:solidFill>
                <a:schemeClr val="bg1"/>
              </a:solidFill>
              <a:latin typeface="GerTT" charset="0"/>
              <a:ea typeface="GerTT" charset="0"/>
              <a:cs typeface="GerTT" charset="0"/>
            </a:endParaRPr>
          </a:p>
        </p:txBody>
      </p:sp>
      <p:sp>
        <p:nvSpPr>
          <p:cNvPr id="4" name="Slide Number Placeholder 3"/>
          <p:cNvSpPr>
            <a:spLocks noGrp="1"/>
          </p:cNvSpPr>
          <p:nvPr>
            <p:ph type="sldNum" sz="quarter" idx="4"/>
          </p:nvPr>
        </p:nvSpPr>
        <p:spPr/>
        <p:txBody>
          <a:bodyPr/>
          <a:lstStyle/>
          <a:p>
            <a:fld id="{03CBEB89-E47E-4106-9DE1-9B407DF8E52F}" type="slidenum">
              <a:rPr lang="en-US" smtClean="0"/>
              <a:pPr/>
              <a:t>11</a:t>
            </a:fld>
            <a:endParaRPr lang="en-US"/>
          </a:p>
        </p:txBody>
      </p:sp>
    </p:spTree>
    <p:extLst>
      <p:ext uri="{BB962C8B-B14F-4D97-AF65-F5344CB8AC3E}">
        <p14:creationId xmlns:p14="http://schemas.microsoft.com/office/powerpoint/2010/main" val="562653418"/>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059680" y="535940"/>
            <a:ext cx="6842760" cy="5697220"/>
          </a:xfrm>
        </p:spPr>
        <p:txBody>
          <a:bodyPr/>
          <a:lstStyle/>
          <a:p>
            <a:pPr marL="0" lvl="0" indent="0" algn="ctr">
              <a:lnSpc>
                <a:spcPct val="100000"/>
              </a:lnSpc>
              <a:spcBef>
                <a:spcPts val="0"/>
              </a:spcBef>
              <a:buNone/>
            </a:pPr>
            <a:r>
              <a:rPr lang="en-US" sz="4400" dirty="0" smtClean="0">
                <a:solidFill>
                  <a:schemeClr val="bg1"/>
                </a:solidFill>
                <a:latin typeface="GerTT" charset="0"/>
                <a:ea typeface="GerTT" charset="0"/>
                <a:cs typeface="GerTT" charset="0"/>
              </a:rPr>
              <a:t>Good </a:t>
            </a:r>
            <a:r>
              <a:rPr lang="en-US" sz="4400" dirty="0">
                <a:solidFill>
                  <a:schemeClr val="bg1"/>
                </a:solidFill>
                <a:latin typeface="GerTT" charset="0"/>
                <a:ea typeface="GerTT" charset="0"/>
                <a:cs typeface="GerTT" charset="0"/>
              </a:rPr>
              <a:t>ideas are not adopted automatically. </a:t>
            </a:r>
            <a:endParaRPr lang="en-US" sz="4400" dirty="0" smtClean="0">
              <a:solidFill>
                <a:schemeClr val="bg1"/>
              </a:solidFill>
              <a:latin typeface="GerTT" charset="0"/>
              <a:ea typeface="GerTT" charset="0"/>
              <a:cs typeface="GerTT" charset="0"/>
            </a:endParaRPr>
          </a:p>
          <a:p>
            <a:pPr marL="0" lvl="0" indent="0" algn="ctr">
              <a:lnSpc>
                <a:spcPct val="100000"/>
              </a:lnSpc>
              <a:spcBef>
                <a:spcPts val="0"/>
              </a:spcBef>
              <a:buNone/>
            </a:pPr>
            <a:endParaRPr lang="en-US" sz="4400" dirty="0">
              <a:solidFill>
                <a:schemeClr val="bg1"/>
              </a:solidFill>
              <a:latin typeface="GerTT" charset="0"/>
              <a:ea typeface="GerTT" charset="0"/>
              <a:cs typeface="GerTT" charset="0"/>
            </a:endParaRPr>
          </a:p>
          <a:p>
            <a:pPr marL="0" lvl="0" indent="0" algn="ctr">
              <a:lnSpc>
                <a:spcPct val="100000"/>
              </a:lnSpc>
              <a:spcBef>
                <a:spcPts val="0"/>
              </a:spcBef>
              <a:buNone/>
            </a:pPr>
            <a:r>
              <a:rPr lang="en-US" sz="4400" dirty="0" smtClean="0">
                <a:solidFill>
                  <a:schemeClr val="bg1"/>
                </a:solidFill>
                <a:latin typeface="GerTT" charset="0"/>
                <a:ea typeface="GerTT" charset="0"/>
                <a:cs typeface="GerTT" charset="0"/>
              </a:rPr>
              <a:t>They </a:t>
            </a:r>
            <a:r>
              <a:rPr lang="en-US" sz="4400" dirty="0">
                <a:solidFill>
                  <a:schemeClr val="bg1"/>
                </a:solidFill>
                <a:latin typeface="GerTT" charset="0"/>
                <a:ea typeface="GerTT" charset="0"/>
                <a:cs typeface="GerTT" charset="0"/>
              </a:rPr>
              <a:t>must be driven into practice with courageous impatience. </a:t>
            </a:r>
            <a:endParaRPr lang="en-US" sz="4400" dirty="0" smtClean="0">
              <a:solidFill>
                <a:schemeClr val="bg1"/>
              </a:solidFill>
              <a:latin typeface="GerTT" charset="0"/>
              <a:ea typeface="GerTT" charset="0"/>
              <a:cs typeface="GerTT" charset="0"/>
            </a:endParaRPr>
          </a:p>
          <a:p>
            <a:pPr marL="0" lvl="0" indent="0" algn="ctr">
              <a:lnSpc>
                <a:spcPct val="100000"/>
              </a:lnSpc>
              <a:spcBef>
                <a:spcPts val="0"/>
              </a:spcBef>
              <a:buNone/>
            </a:pPr>
            <a:endParaRPr lang="en-US" sz="4400" dirty="0" smtClean="0">
              <a:solidFill>
                <a:schemeClr val="bg1"/>
              </a:solidFill>
              <a:latin typeface="GerTT" charset="0"/>
              <a:ea typeface="GerTT" charset="0"/>
              <a:cs typeface="GerTT" charset="0"/>
            </a:endParaRPr>
          </a:p>
          <a:p>
            <a:pPr marL="0" lvl="0" indent="0" algn="ctr">
              <a:lnSpc>
                <a:spcPct val="100000"/>
              </a:lnSpc>
              <a:spcBef>
                <a:spcPts val="0"/>
              </a:spcBef>
              <a:buNone/>
            </a:pPr>
            <a:r>
              <a:rPr lang="en-US" sz="4400" dirty="0" smtClean="0">
                <a:solidFill>
                  <a:schemeClr val="bg1"/>
                </a:solidFill>
                <a:latin typeface="GerTT" charset="0"/>
                <a:ea typeface="GerTT" charset="0"/>
                <a:cs typeface="GerTT" charset="0"/>
              </a:rPr>
              <a:t>(Hyman Rickover)</a:t>
            </a:r>
            <a:endParaRPr lang="en-US" sz="4400" dirty="0">
              <a:solidFill>
                <a:schemeClr val="bg1"/>
              </a:solidFill>
              <a:latin typeface="GerTT" charset="0"/>
              <a:ea typeface="GerTT" charset="0"/>
              <a:cs typeface="GerTT"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 y="535940"/>
            <a:ext cx="4305300" cy="5528476"/>
          </a:xfrm>
          <a:prstGeom prst="rect">
            <a:avLst/>
          </a:prstGeom>
        </p:spPr>
      </p:pic>
      <p:sp>
        <p:nvSpPr>
          <p:cNvPr id="3" name="Slide Number Placeholder 2"/>
          <p:cNvSpPr>
            <a:spLocks noGrp="1"/>
          </p:cNvSpPr>
          <p:nvPr>
            <p:ph type="sldNum" sz="quarter" idx="4"/>
          </p:nvPr>
        </p:nvSpPr>
        <p:spPr/>
        <p:txBody>
          <a:bodyPr/>
          <a:lstStyle/>
          <a:p>
            <a:fld id="{03CBEB89-E47E-4106-9DE1-9B407DF8E52F}" type="slidenum">
              <a:rPr lang="en-US" smtClean="0"/>
              <a:pPr/>
              <a:t>12</a:t>
            </a:fld>
            <a:endParaRPr lang="en-US"/>
          </a:p>
        </p:txBody>
      </p:sp>
    </p:spTree>
    <p:extLst>
      <p:ext uri="{BB962C8B-B14F-4D97-AF65-F5344CB8AC3E}">
        <p14:creationId xmlns:p14="http://schemas.microsoft.com/office/powerpoint/2010/main" val="41291974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88764" y="2871781"/>
            <a:ext cx="10014473" cy="1200329"/>
          </a:xfrm>
          <a:prstGeom prst="rect">
            <a:avLst/>
          </a:prstGeom>
          <a:noFill/>
        </p:spPr>
        <p:txBody>
          <a:bodyPr wrap="none" rtlCol="0">
            <a:spAutoFit/>
          </a:bodyPr>
          <a:lstStyle/>
          <a:p>
            <a:r>
              <a:rPr lang="en-US" sz="7200" smtClean="0">
                <a:solidFill>
                  <a:schemeClr val="bg1"/>
                </a:solidFill>
                <a:latin typeface="GerTT" charset="0"/>
                <a:ea typeface="GerTT" charset="0"/>
                <a:cs typeface="GerTT" charset="0"/>
              </a:rPr>
              <a:t>Minimum Viable Process</a:t>
            </a:r>
            <a:endParaRPr lang="en-US" sz="7200" dirty="0">
              <a:solidFill>
                <a:schemeClr val="bg1"/>
              </a:solidFill>
              <a:latin typeface="GerTT" charset="0"/>
              <a:ea typeface="GerTT" charset="0"/>
              <a:cs typeface="GerTT" charset="0"/>
            </a:endParaRPr>
          </a:p>
        </p:txBody>
      </p:sp>
      <p:sp>
        <p:nvSpPr>
          <p:cNvPr id="3" name="Slide Number Placeholder 2"/>
          <p:cNvSpPr>
            <a:spLocks noGrp="1"/>
          </p:cNvSpPr>
          <p:nvPr>
            <p:ph type="sldNum" sz="quarter" idx="4"/>
          </p:nvPr>
        </p:nvSpPr>
        <p:spPr/>
        <p:txBody>
          <a:bodyPr/>
          <a:lstStyle/>
          <a:p>
            <a:fld id="{03CBEB89-E47E-4106-9DE1-9B407DF8E52F}" type="slidenum">
              <a:rPr lang="en-US" smtClean="0"/>
              <a:pPr/>
              <a:t>13</a:t>
            </a:fld>
            <a:endParaRPr lang="en-US"/>
          </a:p>
        </p:txBody>
      </p:sp>
    </p:spTree>
    <p:extLst>
      <p:ext uri="{BB962C8B-B14F-4D97-AF65-F5344CB8AC3E}">
        <p14:creationId xmlns:p14="http://schemas.microsoft.com/office/powerpoint/2010/main" val="1875333169"/>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3279" y="2828836"/>
            <a:ext cx="10985443" cy="1200329"/>
          </a:xfrm>
          <a:prstGeom prst="rect">
            <a:avLst/>
          </a:prstGeom>
          <a:noFill/>
        </p:spPr>
        <p:txBody>
          <a:bodyPr wrap="none" rtlCol="0">
            <a:spAutoFit/>
          </a:bodyPr>
          <a:lstStyle/>
          <a:p>
            <a:r>
              <a:rPr lang="en-US" sz="7200" dirty="0" smtClean="0">
                <a:solidFill>
                  <a:schemeClr val="bg1"/>
                </a:solidFill>
                <a:latin typeface="GerTT" charset="0"/>
                <a:ea typeface="GerTT" charset="0"/>
                <a:cs typeface="GerTT" charset="0"/>
              </a:rPr>
              <a:t>Version Control Everything</a:t>
            </a:r>
            <a:endParaRPr lang="en-US" sz="7200" dirty="0">
              <a:solidFill>
                <a:schemeClr val="bg1"/>
              </a:solidFill>
              <a:latin typeface="GerTT" charset="0"/>
              <a:ea typeface="GerTT" charset="0"/>
              <a:cs typeface="GerTT" charset="0"/>
            </a:endParaRPr>
          </a:p>
        </p:txBody>
      </p:sp>
      <p:sp>
        <p:nvSpPr>
          <p:cNvPr id="9" name="TextBox 8"/>
          <p:cNvSpPr txBox="1"/>
          <p:nvPr/>
        </p:nvSpPr>
        <p:spPr>
          <a:xfrm>
            <a:off x="6351814" y="6387538"/>
            <a:ext cx="5840186" cy="369332"/>
          </a:xfrm>
          <a:prstGeom prst="rect">
            <a:avLst/>
          </a:prstGeom>
          <a:noFill/>
        </p:spPr>
        <p:txBody>
          <a:bodyPr wrap="square" rtlCol="0">
            <a:spAutoFit/>
          </a:bodyPr>
          <a:lstStyle/>
          <a:p>
            <a:r>
              <a:rPr lang="en-US" dirty="0" smtClean="0">
                <a:solidFill>
                  <a:schemeClr val="bg1"/>
                </a:solidFill>
                <a:latin typeface="GerTT" charset="0"/>
                <a:ea typeface="GerTT" charset="0"/>
                <a:cs typeface="GerTT" charset="0"/>
              </a:rPr>
              <a:t>Puppet Labs, State of DevOps Report 2014</a:t>
            </a:r>
          </a:p>
        </p:txBody>
      </p:sp>
      <p:sp>
        <p:nvSpPr>
          <p:cNvPr id="3" name="Slide Number Placeholder 2"/>
          <p:cNvSpPr>
            <a:spLocks noGrp="1"/>
          </p:cNvSpPr>
          <p:nvPr>
            <p:ph type="sldNum" sz="quarter" idx="4"/>
          </p:nvPr>
        </p:nvSpPr>
        <p:spPr/>
        <p:txBody>
          <a:bodyPr/>
          <a:lstStyle/>
          <a:p>
            <a:fld id="{03CBEB89-E47E-4106-9DE1-9B407DF8E52F}" type="slidenum">
              <a:rPr lang="en-US" smtClean="0"/>
              <a:pPr/>
              <a:t>14</a:t>
            </a:fld>
            <a:endParaRPr lang="en-US"/>
          </a:p>
        </p:txBody>
      </p:sp>
    </p:spTree>
    <p:extLst>
      <p:ext uri="{BB962C8B-B14F-4D97-AF65-F5344CB8AC3E}">
        <p14:creationId xmlns:p14="http://schemas.microsoft.com/office/powerpoint/2010/main" val="189052978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60926" y="2828836"/>
            <a:ext cx="9670148" cy="1200329"/>
          </a:xfrm>
          <a:prstGeom prst="rect">
            <a:avLst/>
          </a:prstGeom>
          <a:noFill/>
        </p:spPr>
        <p:txBody>
          <a:bodyPr wrap="none" rtlCol="0">
            <a:spAutoFit/>
          </a:bodyPr>
          <a:lstStyle/>
          <a:p>
            <a:r>
              <a:rPr lang="en-US" sz="7200" smtClean="0">
                <a:solidFill>
                  <a:schemeClr val="bg1"/>
                </a:solidFill>
                <a:latin typeface="GerTT" charset="0"/>
                <a:ea typeface="GerTT" charset="0"/>
                <a:cs typeface="GerTT" charset="0"/>
              </a:rPr>
              <a:t>Visualize Work : Kanban</a:t>
            </a:r>
            <a:endParaRPr lang="en-US" sz="7200" dirty="0">
              <a:solidFill>
                <a:schemeClr val="bg1"/>
              </a:solidFill>
              <a:latin typeface="GerTT" charset="0"/>
              <a:ea typeface="GerTT" charset="0"/>
              <a:cs typeface="GerTT" charset="0"/>
            </a:endParaRPr>
          </a:p>
        </p:txBody>
      </p:sp>
      <p:sp>
        <p:nvSpPr>
          <p:cNvPr id="3" name="Slide Number Placeholder 2"/>
          <p:cNvSpPr>
            <a:spLocks noGrp="1"/>
          </p:cNvSpPr>
          <p:nvPr>
            <p:ph type="sldNum" sz="quarter" idx="4"/>
          </p:nvPr>
        </p:nvSpPr>
        <p:spPr/>
        <p:txBody>
          <a:bodyPr/>
          <a:lstStyle/>
          <a:p>
            <a:fld id="{03CBEB89-E47E-4106-9DE1-9B407DF8E52F}" type="slidenum">
              <a:rPr lang="en-US" smtClean="0"/>
              <a:pPr/>
              <a:t>15</a:t>
            </a:fld>
            <a:endParaRPr lang="en-US"/>
          </a:p>
        </p:txBody>
      </p:sp>
    </p:spTree>
    <p:extLst>
      <p:ext uri="{BB962C8B-B14F-4D97-AF65-F5344CB8AC3E}">
        <p14:creationId xmlns:p14="http://schemas.microsoft.com/office/powerpoint/2010/main" val="74342460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3 Tier Business App</a:t>
            </a:r>
            <a:endParaRPr lang="en-US" sz="7200" dirty="0"/>
          </a:p>
        </p:txBody>
      </p:sp>
      <p:sp>
        <p:nvSpPr>
          <p:cNvPr id="4" name="Title 1"/>
          <p:cNvSpPr txBox="1">
            <a:spLocks/>
          </p:cNvSpPr>
          <p:nvPr/>
        </p:nvSpPr>
        <p:spPr>
          <a:xfrm>
            <a:off x="137160" y="4955187"/>
            <a:ext cx="1193292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bg1"/>
                </a:solidFill>
                <a:latin typeface="GerTT" charset="0"/>
                <a:ea typeface="GerTT" charset="0"/>
                <a:cs typeface="GerTT" charset="0"/>
              </a:defRPr>
            </a:lvl1pPr>
          </a:lstStyle>
          <a:p>
            <a:r>
              <a:rPr lang="en-US" sz="3200" dirty="0" smtClean="0"/>
              <a:t>DSC Server Provisioning | 60 Servers in 6 Env. | Bootstrap Chef</a:t>
            </a:r>
          </a:p>
          <a:p>
            <a:r>
              <a:rPr lang="en-US" sz="3200" dirty="0" smtClean="0"/>
              <a:t>Install : Ant | Apache | Eclipse | Firefox | Java | Tomcat | SQL Server</a:t>
            </a:r>
            <a:endParaRPr lang="en-US" sz="3200" dirty="0"/>
          </a:p>
        </p:txBody>
      </p:sp>
      <p:sp>
        <p:nvSpPr>
          <p:cNvPr id="5" name="Slide Number Placeholder 4"/>
          <p:cNvSpPr>
            <a:spLocks noGrp="1"/>
          </p:cNvSpPr>
          <p:nvPr>
            <p:ph type="sldNum" sz="quarter" idx="4"/>
          </p:nvPr>
        </p:nvSpPr>
        <p:spPr/>
        <p:txBody>
          <a:bodyPr/>
          <a:lstStyle/>
          <a:p>
            <a:fld id="{03CBEB89-E47E-4106-9DE1-9B407DF8E52F}" type="slidenum">
              <a:rPr lang="en-US" smtClean="0"/>
              <a:pPr/>
              <a:t>16</a:t>
            </a:fld>
            <a:endParaRPr lang="en-US"/>
          </a:p>
        </p:txBody>
      </p:sp>
    </p:spTree>
    <p:extLst>
      <p:ext uri="{BB962C8B-B14F-4D97-AF65-F5344CB8AC3E}">
        <p14:creationId xmlns:p14="http://schemas.microsoft.com/office/powerpoint/2010/main" val="83709363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Scaling</a:t>
            </a:r>
            <a:endParaRPr lang="en-US" sz="7200" dirty="0"/>
          </a:p>
        </p:txBody>
      </p:sp>
      <p:sp>
        <p:nvSpPr>
          <p:cNvPr id="4" name="Slide Number Placeholder 3"/>
          <p:cNvSpPr>
            <a:spLocks noGrp="1"/>
          </p:cNvSpPr>
          <p:nvPr>
            <p:ph type="sldNum" sz="quarter" idx="4"/>
          </p:nvPr>
        </p:nvSpPr>
        <p:spPr/>
        <p:txBody>
          <a:bodyPr/>
          <a:lstStyle/>
          <a:p>
            <a:fld id="{03CBEB89-E47E-4106-9DE1-9B407DF8E52F}" type="slidenum">
              <a:rPr lang="en-US" smtClean="0"/>
              <a:pPr/>
              <a:t>17</a:t>
            </a:fld>
            <a:endParaRPr lang="en-US"/>
          </a:p>
        </p:txBody>
      </p:sp>
    </p:spTree>
    <p:extLst>
      <p:ext uri="{BB962C8B-B14F-4D97-AF65-F5344CB8AC3E}">
        <p14:creationId xmlns:p14="http://schemas.microsoft.com/office/powerpoint/2010/main" val="3280469180"/>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45536"/>
            <a:ext cx="10515600" cy="1325563"/>
          </a:xfrm>
        </p:spPr>
        <p:txBody>
          <a:bodyPr>
            <a:normAutofit/>
          </a:bodyPr>
          <a:lstStyle/>
          <a:p>
            <a:r>
              <a:rPr lang="en-US" sz="7200" dirty="0" smtClean="0"/>
              <a:t>Building curious people</a:t>
            </a:r>
            <a:endParaRPr lang="en-US" sz="7200" dirty="0"/>
          </a:p>
        </p:txBody>
      </p:sp>
      <p:pic>
        <p:nvPicPr>
          <p:cNvPr id="5122" name="Picture 2" descr="https://pbs.twimg.com/media/CZLPZBXVIAAIYl-.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85" y="2038350"/>
            <a:ext cx="5601515" cy="42011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8833" y="2032956"/>
            <a:ext cx="5608707" cy="4206530"/>
          </a:xfrm>
          <a:prstGeom prst="rect">
            <a:avLst/>
          </a:prstGeom>
        </p:spPr>
      </p:pic>
      <p:sp>
        <p:nvSpPr>
          <p:cNvPr id="5" name="Slide Number Placeholder 4"/>
          <p:cNvSpPr>
            <a:spLocks noGrp="1"/>
          </p:cNvSpPr>
          <p:nvPr>
            <p:ph type="sldNum" sz="quarter" idx="4"/>
          </p:nvPr>
        </p:nvSpPr>
        <p:spPr/>
        <p:txBody>
          <a:bodyPr/>
          <a:lstStyle/>
          <a:p>
            <a:fld id="{03CBEB89-E47E-4106-9DE1-9B407DF8E52F}" type="slidenum">
              <a:rPr lang="en-US" smtClean="0"/>
              <a:pPr/>
              <a:t>18</a:t>
            </a:fld>
            <a:endParaRPr lang="en-US"/>
          </a:p>
        </p:txBody>
      </p:sp>
    </p:spTree>
    <p:extLst>
      <p:ext uri="{BB962C8B-B14F-4D97-AF65-F5344CB8AC3E}">
        <p14:creationId xmlns:p14="http://schemas.microsoft.com/office/powerpoint/2010/main" val="1773348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2138"/>
            <a:ext cx="10515600" cy="4664825"/>
          </a:xfrm>
        </p:spPr>
        <p:txBody>
          <a:bodyPr/>
          <a:lstStyle/>
          <a:p>
            <a:pPr marL="0" indent="0">
              <a:buNone/>
            </a:pPr>
            <a:r>
              <a:rPr lang="en-US" sz="2000" u="sng" dirty="0" smtClean="0">
                <a:solidFill>
                  <a:schemeClr val="bg1"/>
                </a:solidFill>
                <a:latin typeface="GerTT" charset="0"/>
                <a:ea typeface="GerTT" charset="0"/>
                <a:cs typeface="GerTT" charset="0"/>
              </a:rPr>
              <a:t>Requirements</a:t>
            </a:r>
          </a:p>
          <a:p>
            <a:r>
              <a:rPr lang="en-US" sz="2000" dirty="0" smtClean="0">
                <a:solidFill>
                  <a:schemeClr val="bg1"/>
                </a:solidFill>
                <a:latin typeface="GerTT" charset="0"/>
                <a:ea typeface="GerTT" charset="0"/>
                <a:cs typeface="GerTT" charset="0"/>
              </a:rPr>
              <a:t>You </a:t>
            </a:r>
            <a:r>
              <a:rPr lang="en-US" sz="2000" dirty="0">
                <a:solidFill>
                  <a:schemeClr val="bg1"/>
                </a:solidFill>
                <a:latin typeface="GerTT" charset="0"/>
                <a:ea typeface="GerTT" charset="0"/>
                <a:cs typeface="GerTT" charset="0"/>
              </a:rPr>
              <a:t>are a collaborative team player with the ability to build high quality </a:t>
            </a:r>
            <a:r>
              <a:rPr lang="en-US" sz="2000" dirty="0" smtClean="0">
                <a:solidFill>
                  <a:schemeClr val="bg1"/>
                </a:solidFill>
                <a:latin typeface="GerTT" charset="0"/>
                <a:ea typeface="GerTT" charset="0"/>
                <a:cs typeface="GerTT" charset="0"/>
              </a:rPr>
              <a:t>relationships</a:t>
            </a:r>
          </a:p>
          <a:p>
            <a:r>
              <a:rPr lang="en-US" sz="2000" dirty="0" smtClean="0">
                <a:solidFill>
                  <a:schemeClr val="bg1"/>
                </a:solidFill>
                <a:latin typeface="GerTT" charset="0"/>
                <a:ea typeface="GerTT" charset="0"/>
                <a:cs typeface="GerTT" charset="0"/>
              </a:rPr>
              <a:t>You </a:t>
            </a:r>
            <a:r>
              <a:rPr lang="en-US" sz="2000" dirty="0">
                <a:solidFill>
                  <a:schemeClr val="bg1"/>
                </a:solidFill>
                <a:latin typeface="GerTT" charset="0"/>
                <a:ea typeface="GerTT" charset="0"/>
                <a:cs typeface="GerTT" charset="0"/>
              </a:rPr>
              <a:t>are a curious engineer that is always learning and </a:t>
            </a:r>
            <a:r>
              <a:rPr lang="en-US" sz="2000" dirty="0" smtClean="0">
                <a:solidFill>
                  <a:schemeClr val="bg1"/>
                </a:solidFill>
                <a:latin typeface="GerTT" charset="0"/>
                <a:ea typeface="GerTT" charset="0"/>
                <a:cs typeface="GerTT" charset="0"/>
              </a:rPr>
              <a:t>growing</a:t>
            </a:r>
          </a:p>
          <a:p>
            <a:r>
              <a:rPr lang="en-US" sz="2000" dirty="0" smtClean="0">
                <a:solidFill>
                  <a:schemeClr val="bg1"/>
                </a:solidFill>
                <a:latin typeface="GerTT" charset="0"/>
                <a:ea typeface="GerTT" charset="0"/>
                <a:cs typeface="GerTT" charset="0"/>
              </a:rPr>
              <a:t>You </a:t>
            </a:r>
            <a:r>
              <a:rPr lang="en-US" sz="2000" dirty="0">
                <a:solidFill>
                  <a:schemeClr val="bg1"/>
                </a:solidFill>
                <a:latin typeface="GerTT" charset="0"/>
                <a:ea typeface="GerTT" charset="0"/>
                <a:cs typeface="GerTT" charset="0"/>
              </a:rPr>
              <a:t>have experience in systems </a:t>
            </a:r>
            <a:r>
              <a:rPr lang="en-US" sz="2000" dirty="0" smtClean="0">
                <a:solidFill>
                  <a:schemeClr val="bg1"/>
                </a:solidFill>
                <a:latin typeface="GerTT" charset="0"/>
                <a:ea typeface="GerTT" charset="0"/>
                <a:cs typeface="GerTT" charset="0"/>
              </a:rPr>
              <a:t>engineering</a:t>
            </a:r>
          </a:p>
          <a:p>
            <a:r>
              <a:rPr lang="en-US" sz="2000" dirty="0" smtClean="0">
                <a:solidFill>
                  <a:schemeClr val="bg1"/>
                </a:solidFill>
                <a:latin typeface="GerTT" charset="0"/>
                <a:ea typeface="GerTT" charset="0"/>
                <a:cs typeface="GerTT" charset="0"/>
              </a:rPr>
              <a:t>You </a:t>
            </a:r>
            <a:r>
              <a:rPr lang="en-US" sz="2000" dirty="0">
                <a:solidFill>
                  <a:schemeClr val="bg1"/>
                </a:solidFill>
                <a:latin typeface="GerTT" charset="0"/>
                <a:ea typeface="GerTT" charset="0"/>
                <a:cs typeface="GerTT" charset="0"/>
              </a:rPr>
              <a:t>are interested in Infrastructure as </a:t>
            </a:r>
            <a:r>
              <a:rPr lang="en-US" sz="2000" dirty="0" smtClean="0">
                <a:solidFill>
                  <a:schemeClr val="bg1"/>
                </a:solidFill>
                <a:latin typeface="GerTT" charset="0"/>
                <a:ea typeface="GerTT" charset="0"/>
                <a:cs typeface="GerTT" charset="0"/>
              </a:rPr>
              <a:t>Code</a:t>
            </a:r>
          </a:p>
          <a:p>
            <a:r>
              <a:rPr lang="en-US" sz="2000" dirty="0">
                <a:solidFill>
                  <a:schemeClr val="bg1"/>
                </a:solidFill>
                <a:latin typeface="GerTT" charset="0"/>
                <a:ea typeface="GerTT" charset="0"/>
                <a:cs typeface="GerTT" charset="0"/>
              </a:rPr>
              <a:t>Bachelor's degree or equivalent experience</a:t>
            </a:r>
          </a:p>
          <a:p>
            <a:r>
              <a:rPr lang="en-US" sz="2000" dirty="0">
                <a:solidFill>
                  <a:schemeClr val="bg1"/>
                </a:solidFill>
                <a:latin typeface="GerTT" charset="0"/>
                <a:ea typeface="GerTT" charset="0"/>
                <a:cs typeface="GerTT" charset="0"/>
              </a:rPr>
              <a:t>3+ years of engineering </a:t>
            </a:r>
            <a:r>
              <a:rPr lang="en-US" sz="2000" dirty="0" smtClean="0">
                <a:solidFill>
                  <a:schemeClr val="bg1"/>
                </a:solidFill>
                <a:latin typeface="GerTT" charset="0"/>
                <a:ea typeface="GerTT" charset="0"/>
                <a:cs typeface="GerTT" charset="0"/>
              </a:rPr>
              <a:t>experience</a:t>
            </a:r>
          </a:p>
          <a:p>
            <a:pPr marL="0" indent="0">
              <a:buNone/>
            </a:pPr>
            <a:r>
              <a:rPr lang="en-US" sz="2000" u="sng" dirty="0" smtClean="0">
                <a:solidFill>
                  <a:schemeClr val="bg1"/>
                </a:solidFill>
                <a:latin typeface="GerTT" charset="0"/>
                <a:ea typeface="GerTT" charset="0"/>
                <a:cs typeface="GerTT" charset="0"/>
              </a:rPr>
              <a:t>Bonus Points</a:t>
            </a:r>
          </a:p>
          <a:p>
            <a:r>
              <a:rPr lang="en-US" sz="2000" dirty="0">
                <a:solidFill>
                  <a:schemeClr val="bg1"/>
                </a:solidFill>
                <a:latin typeface="GerTT" charset="0"/>
                <a:ea typeface="GerTT" charset="0"/>
                <a:cs typeface="GerTT" charset="0"/>
              </a:rPr>
              <a:t>Previous experience with Orchestration (CHEF, Puppet, </a:t>
            </a:r>
            <a:r>
              <a:rPr lang="en-US" sz="2000" dirty="0" err="1">
                <a:solidFill>
                  <a:schemeClr val="bg1"/>
                </a:solidFill>
                <a:latin typeface="GerTT" charset="0"/>
                <a:ea typeface="GerTT" charset="0"/>
                <a:cs typeface="GerTT" charset="0"/>
              </a:rPr>
              <a:t>Ansible</a:t>
            </a:r>
            <a:r>
              <a:rPr lang="en-US" sz="2000" dirty="0">
                <a:solidFill>
                  <a:schemeClr val="bg1"/>
                </a:solidFill>
                <a:latin typeface="GerTT" charset="0"/>
                <a:ea typeface="GerTT" charset="0"/>
                <a:cs typeface="GerTT" charset="0"/>
              </a:rPr>
              <a:t>, Salt, DSC, etc.) </a:t>
            </a:r>
            <a:endParaRPr lang="en-US" sz="2000" dirty="0" smtClean="0">
              <a:solidFill>
                <a:schemeClr val="bg1"/>
              </a:solidFill>
              <a:latin typeface="GerTT" charset="0"/>
              <a:ea typeface="GerTT" charset="0"/>
              <a:cs typeface="GerTT" charset="0"/>
            </a:endParaRPr>
          </a:p>
          <a:p>
            <a:r>
              <a:rPr lang="en-US" sz="2000" dirty="0" smtClean="0">
                <a:solidFill>
                  <a:schemeClr val="bg1"/>
                </a:solidFill>
                <a:latin typeface="GerTT" charset="0"/>
                <a:ea typeface="GerTT" charset="0"/>
                <a:cs typeface="GerTT" charset="0"/>
              </a:rPr>
              <a:t>Experience </a:t>
            </a:r>
            <a:r>
              <a:rPr lang="en-US" sz="2000" dirty="0">
                <a:solidFill>
                  <a:schemeClr val="bg1"/>
                </a:solidFill>
                <a:latin typeface="GerTT" charset="0"/>
                <a:ea typeface="GerTT" charset="0"/>
                <a:cs typeface="GerTT" charset="0"/>
              </a:rPr>
              <a:t>operating public cloud infrastructure (AWS, Azure, etc</a:t>
            </a:r>
            <a:r>
              <a:rPr lang="en-US" sz="2000" dirty="0" smtClean="0">
                <a:solidFill>
                  <a:schemeClr val="bg1"/>
                </a:solidFill>
                <a:latin typeface="GerTT" charset="0"/>
                <a:ea typeface="GerTT" charset="0"/>
                <a:cs typeface="GerTT" charset="0"/>
              </a:rPr>
              <a:t>.)</a:t>
            </a:r>
          </a:p>
          <a:p>
            <a:r>
              <a:rPr lang="en-US" sz="2000" dirty="0" smtClean="0">
                <a:solidFill>
                  <a:schemeClr val="bg1"/>
                </a:solidFill>
                <a:latin typeface="GerTT" charset="0"/>
                <a:ea typeface="GerTT" charset="0"/>
                <a:cs typeface="GerTT" charset="0"/>
              </a:rPr>
              <a:t>Experience </a:t>
            </a:r>
            <a:r>
              <a:rPr lang="en-US" sz="2000" dirty="0">
                <a:solidFill>
                  <a:schemeClr val="bg1"/>
                </a:solidFill>
                <a:latin typeface="GerTT" charset="0"/>
                <a:ea typeface="GerTT" charset="0"/>
                <a:cs typeface="GerTT" charset="0"/>
              </a:rPr>
              <a:t>in multiple engineering disciplines (development, networking, storage, databases, applications)</a:t>
            </a:r>
          </a:p>
          <a:p>
            <a:endParaRPr lang="en-US" sz="2000" dirty="0" smtClean="0">
              <a:solidFill>
                <a:schemeClr val="bg1"/>
              </a:solidFill>
              <a:latin typeface="GerTT" charset="0"/>
              <a:ea typeface="GerTT" charset="0"/>
              <a:cs typeface="GerTT" charset="0"/>
            </a:endParaRPr>
          </a:p>
        </p:txBody>
      </p:sp>
      <p:sp>
        <p:nvSpPr>
          <p:cNvPr id="4" name="Slide Number Placeholder 3"/>
          <p:cNvSpPr>
            <a:spLocks noGrp="1"/>
          </p:cNvSpPr>
          <p:nvPr>
            <p:ph type="sldNum" sz="quarter" idx="4"/>
          </p:nvPr>
        </p:nvSpPr>
        <p:spPr/>
        <p:txBody>
          <a:bodyPr/>
          <a:lstStyle/>
          <a:p>
            <a:fld id="{03CBEB89-E47E-4106-9DE1-9B407DF8E52F}" type="slidenum">
              <a:rPr lang="en-US" smtClean="0"/>
              <a:pPr/>
              <a:t>19</a:t>
            </a:fld>
            <a:endParaRPr lang="en-US"/>
          </a:p>
        </p:txBody>
      </p:sp>
      <p:sp>
        <p:nvSpPr>
          <p:cNvPr id="5" name="Title 1"/>
          <p:cNvSpPr>
            <a:spLocks noGrp="1"/>
          </p:cNvSpPr>
          <p:nvPr>
            <p:ph type="title"/>
          </p:nvPr>
        </p:nvSpPr>
        <p:spPr>
          <a:xfrm>
            <a:off x="838200" y="186575"/>
            <a:ext cx="10515600" cy="1325563"/>
          </a:xfrm>
        </p:spPr>
        <p:txBody>
          <a:bodyPr>
            <a:normAutofit/>
          </a:bodyPr>
          <a:lstStyle/>
          <a:p>
            <a:r>
              <a:rPr lang="en-US" sz="5400" dirty="0" smtClean="0"/>
              <a:t>Hiring</a:t>
            </a:r>
            <a:endParaRPr lang="en-US" sz="5400" dirty="0"/>
          </a:p>
        </p:txBody>
      </p:sp>
      <p:sp>
        <p:nvSpPr>
          <p:cNvPr id="6" name="TextBox 5"/>
          <p:cNvSpPr txBox="1"/>
          <p:nvPr/>
        </p:nvSpPr>
        <p:spPr>
          <a:xfrm>
            <a:off x="-4785360" y="-18592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1330020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6043" y="944880"/>
            <a:ext cx="10199914" cy="3677920"/>
          </a:xfrm>
        </p:spPr>
        <p:txBody>
          <a:bodyPr>
            <a:noAutofit/>
          </a:bodyPr>
          <a:lstStyle/>
          <a:p>
            <a:r>
              <a:rPr lang="en-US" sz="7200" dirty="0" smtClean="0">
                <a:solidFill>
                  <a:schemeClr val="bg1"/>
                </a:solidFill>
              </a:rPr>
              <a:t>The first 500 servers: </a:t>
            </a:r>
            <a:br>
              <a:rPr lang="en-US" sz="7200" dirty="0" smtClean="0">
                <a:solidFill>
                  <a:schemeClr val="bg1"/>
                </a:solidFill>
              </a:rPr>
            </a:br>
            <a:r>
              <a:rPr lang="en-US" sz="7200" dirty="0" smtClean="0">
                <a:solidFill>
                  <a:schemeClr val="bg1"/>
                </a:solidFill>
              </a:rPr>
              <a:t>Our </a:t>
            </a:r>
            <a:r>
              <a:rPr lang="en-US" sz="7200" dirty="0" err="1" smtClean="0">
                <a:solidFill>
                  <a:schemeClr val="bg1"/>
                </a:solidFill>
              </a:rPr>
              <a:t>DevOpsish</a:t>
            </a:r>
            <a:r>
              <a:rPr lang="en-US" sz="7200" dirty="0" smtClean="0">
                <a:solidFill>
                  <a:schemeClr val="bg1"/>
                </a:solidFill>
              </a:rPr>
              <a:t>* journey at a Microsoft Enterprise</a:t>
            </a:r>
            <a:endParaRPr lang="en-US" sz="7200" i="1" dirty="0">
              <a:solidFill>
                <a:schemeClr val="bg1"/>
              </a:solidFill>
            </a:endParaRPr>
          </a:p>
        </p:txBody>
      </p:sp>
    </p:spTree>
    <p:extLst>
      <p:ext uri="{BB962C8B-B14F-4D97-AF65-F5344CB8AC3E}">
        <p14:creationId xmlns:p14="http://schemas.microsoft.com/office/powerpoint/2010/main" val="246052810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12192000" cy="6828876"/>
          </a:xfrm>
          <a:prstGeom prst="rect">
            <a:avLst/>
          </a:prstGeom>
        </p:spPr>
      </p:pic>
      <p:sp>
        <p:nvSpPr>
          <p:cNvPr id="3" name="Slide Number Placeholder 2"/>
          <p:cNvSpPr>
            <a:spLocks noGrp="1"/>
          </p:cNvSpPr>
          <p:nvPr>
            <p:ph type="sldNum" sz="quarter" idx="4"/>
          </p:nvPr>
        </p:nvSpPr>
        <p:spPr/>
        <p:txBody>
          <a:bodyPr/>
          <a:lstStyle/>
          <a:p>
            <a:fld id="{03CBEB89-E47E-4106-9DE1-9B407DF8E52F}" type="slidenum">
              <a:rPr lang="en-US" smtClean="0"/>
              <a:pPr/>
              <a:t>20</a:t>
            </a:fld>
            <a:endParaRPr lang="en-US"/>
          </a:p>
        </p:txBody>
      </p:sp>
    </p:spTree>
    <p:extLst>
      <p:ext uri="{BB962C8B-B14F-4D97-AF65-F5344CB8AC3E}">
        <p14:creationId xmlns:p14="http://schemas.microsoft.com/office/powerpoint/2010/main" val="827344468"/>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825625"/>
            <a:ext cx="4648200" cy="340169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b="1" u="sng" dirty="0" smtClean="0">
                <a:solidFill>
                  <a:schemeClr val="bg1"/>
                </a:solidFill>
              </a:rPr>
              <a:t>Platform </a:t>
            </a:r>
            <a:r>
              <a:rPr lang="en-US" sz="3600" b="1" u="sng" dirty="0" err="1" smtClean="0">
                <a:solidFill>
                  <a:schemeClr val="bg1"/>
                </a:solidFill>
              </a:rPr>
              <a:t>Eng</a:t>
            </a:r>
            <a:r>
              <a:rPr lang="en-US" sz="3600" b="1" u="sng" dirty="0" smtClean="0">
                <a:solidFill>
                  <a:schemeClr val="bg1"/>
                </a:solidFill>
              </a:rPr>
              <a:t> Manager</a:t>
            </a:r>
          </a:p>
          <a:p>
            <a:pPr>
              <a:lnSpc>
                <a:spcPct val="100000"/>
              </a:lnSpc>
              <a:spcBef>
                <a:spcPts val="0"/>
              </a:spcBef>
            </a:pPr>
            <a:r>
              <a:rPr lang="en-US" dirty="0" smtClean="0">
                <a:solidFill>
                  <a:schemeClr val="bg1"/>
                </a:solidFill>
              </a:rPr>
              <a:t>Storage Engineer</a:t>
            </a:r>
          </a:p>
          <a:p>
            <a:pPr>
              <a:lnSpc>
                <a:spcPct val="100000"/>
              </a:lnSpc>
              <a:spcBef>
                <a:spcPts val="0"/>
              </a:spcBef>
            </a:pPr>
            <a:r>
              <a:rPr lang="en-US" dirty="0" smtClean="0">
                <a:solidFill>
                  <a:schemeClr val="bg1"/>
                </a:solidFill>
              </a:rPr>
              <a:t>2 x Database Engineer</a:t>
            </a:r>
          </a:p>
          <a:p>
            <a:pPr>
              <a:lnSpc>
                <a:spcPct val="100000"/>
              </a:lnSpc>
              <a:spcBef>
                <a:spcPts val="0"/>
              </a:spcBef>
            </a:pPr>
            <a:r>
              <a:rPr lang="en-US" dirty="0">
                <a:solidFill>
                  <a:schemeClr val="bg1"/>
                </a:solidFill>
              </a:rPr>
              <a:t>2</a:t>
            </a:r>
            <a:r>
              <a:rPr lang="en-US" dirty="0" smtClean="0">
                <a:solidFill>
                  <a:schemeClr val="bg1"/>
                </a:solidFill>
              </a:rPr>
              <a:t> x Virtualization Engineer</a:t>
            </a:r>
          </a:p>
          <a:p>
            <a:pPr>
              <a:lnSpc>
                <a:spcPct val="100000"/>
              </a:lnSpc>
              <a:spcBef>
                <a:spcPts val="0"/>
              </a:spcBef>
            </a:pPr>
            <a:r>
              <a:rPr lang="en-US" dirty="0" smtClean="0">
                <a:solidFill>
                  <a:schemeClr val="bg1"/>
                </a:solidFill>
              </a:rPr>
              <a:t>2 x Microsoft Engineer</a:t>
            </a:r>
          </a:p>
          <a:p>
            <a:pPr>
              <a:lnSpc>
                <a:spcPct val="100000"/>
              </a:lnSpc>
              <a:spcBef>
                <a:spcPts val="0"/>
              </a:spcBef>
            </a:pPr>
            <a:r>
              <a:rPr lang="en-US" dirty="0" smtClean="0">
                <a:solidFill>
                  <a:schemeClr val="bg1"/>
                </a:solidFill>
              </a:rPr>
              <a:t>Backup &amp; Recovery Engineer</a:t>
            </a:r>
          </a:p>
          <a:p>
            <a:pPr>
              <a:lnSpc>
                <a:spcPct val="100000"/>
              </a:lnSpc>
              <a:spcBef>
                <a:spcPts val="0"/>
              </a:spcBef>
            </a:pPr>
            <a:r>
              <a:rPr lang="en-US" dirty="0" smtClean="0">
                <a:solidFill>
                  <a:schemeClr val="bg1"/>
                </a:solidFill>
              </a:rPr>
              <a:t>Collaboration Engineer</a:t>
            </a:r>
          </a:p>
          <a:p>
            <a:pPr>
              <a:lnSpc>
                <a:spcPct val="100000"/>
              </a:lnSpc>
              <a:spcBef>
                <a:spcPts val="0"/>
              </a:spcBef>
            </a:pPr>
            <a:endParaRPr lang="en-US" dirty="0">
              <a:solidFill>
                <a:schemeClr val="bg1"/>
              </a:solidFill>
            </a:endParaRPr>
          </a:p>
        </p:txBody>
      </p:sp>
      <p:sp>
        <p:nvSpPr>
          <p:cNvPr id="4" name="Slide Number Placeholder 3"/>
          <p:cNvSpPr>
            <a:spLocks noGrp="1"/>
          </p:cNvSpPr>
          <p:nvPr>
            <p:ph type="sldNum" sz="quarter" idx="4"/>
          </p:nvPr>
        </p:nvSpPr>
        <p:spPr/>
        <p:txBody>
          <a:bodyPr/>
          <a:lstStyle/>
          <a:p>
            <a:fld id="{03CBEB89-E47E-4106-9DE1-9B407DF8E52F}" type="slidenum">
              <a:rPr lang="en-US" smtClean="0"/>
              <a:pPr/>
              <a:t>21</a:t>
            </a:fld>
            <a:endParaRPr lang="en-US"/>
          </a:p>
        </p:txBody>
      </p:sp>
      <p:sp>
        <p:nvSpPr>
          <p:cNvPr id="5" name="Title 1"/>
          <p:cNvSpPr>
            <a:spLocks noGrp="1"/>
          </p:cNvSpPr>
          <p:nvPr>
            <p:ph type="title"/>
          </p:nvPr>
        </p:nvSpPr>
        <p:spPr>
          <a:xfrm>
            <a:off x="838200" y="186575"/>
            <a:ext cx="10515600" cy="1325563"/>
          </a:xfrm>
        </p:spPr>
        <p:txBody>
          <a:bodyPr>
            <a:normAutofit/>
          </a:bodyPr>
          <a:lstStyle/>
          <a:p>
            <a:r>
              <a:rPr lang="en-US" sz="5400" dirty="0" smtClean="0"/>
              <a:t>Full-</a:t>
            </a:r>
            <a:r>
              <a:rPr lang="en-US" sz="5400" dirty="0" err="1" smtClean="0"/>
              <a:t>er</a:t>
            </a:r>
            <a:r>
              <a:rPr lang="en-US" sz="5400" dirty="0" smtClean="0"/>
              <a:t> Stack Team</a:t>
            </a:r>
            <a:endParaRPr lang="en-US" sz="5400" dirty="0"/>
          </a:p>
        </p:txBody>
      </p:sp>
      <p:sp>
        <p:nvSpPr>
          <p:cNvPr id="6" name="Content Placeholder 2"/>
          <p:cNvSpPr txBox="1">
            <a:spLocks/>
          </p:cNvSpPr>
          <p:nvPr/>
        </p:nvSpPr>
        <p:spPr>
          <a:xfrm>
            <a:off x="6400800" y="1825625"/>
            <a:ext cx="4358640" cy="2822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19900" b="1" dirty="0" smtClean="0">
                <a:solidFill>
                  <a:schemeClr val="bg1"/>
                </a:solidFill>
              </a:rPr>
              <a:t>X 2</a:t>
            </a:r>
            <a:endParaRPr lang="en-US" sz="19900" dirty="0" smtClean="0">
              <a:solidFill>
                <a:schemeClr val="bg1"/>
              </a:solidFill>
            </a:endParaRPr>
          </a:p>
          <a:p>
            <a:pPr>
              <a:lnSpc>
                <a:spcPct val="100000"/>
              </a:lnSpc>
              <a:spcBef>
                <a:spcPts val="0"/>
              </a:spcBef>
            </a:pPr>
            <a:endParaRPr lang="en-US" sz="19900" dirty="0">
              <a:solidFill>
                <a:schemeClr val="bg1"/>
              </a:solidFill>
            </a:endParaRPr>
          </a:p>
        </p:txBody>
      </p:sp>
    </p:spTree>
    <p:extLst>
      <p:ext uri="{BB962C8B-B14F-4D97-AF65-F5344CB8AC3E}">
        <p14:creationId xmlns:p14="http://schemas.microsoft.com/office/powerpoint/2010/main" val="174674603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ChatOps all the things!</a:t>
            </a:r>
            <a:endParaRPr lang="en-US" sz="7200" dirty="0"/>
          </a:p>
        </p:txBody>
      </p:sp>
      <p:sp>
        <p:nvSpPr>
          <p:cNvPr id="4" name="Title 1"/>
          <p:cNvSpPr txBox="1">
            <a:spLocks/>
          </p:cNvSpPr>
          <p:nvPr/>
        </p:nvSpPr>
        <p:spPr>
          <a:xfrm>
            <a:off x="838200" y="5107587"/>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bg1"/>
                </a:solidFill>
                <a:latin typeface="GerTT" charset="0"/>
                <a:ea typeface="GerTT" charset="0"/>
                <a:cs typeface="GerTT" charset="0"/>
              </a:defRPr>
            </a:lvl1pPr>
          </a:lstStyle>
          <a:p>
            <a:r>
              <a:rPr lang="en-US" sz="2400" dirty="0" smtClean="0"/>
              <a:t>Client Mgmt | Active Directory | ChatOps Mgmt | Server Mgmt | CHEF | Kanban | Environment Mgmt | IT Service Mgmt | Backup &amp; Recovery | Team Jukebox | Git Repo Mgmt | Retail Mgmt | AV | Load Balancing | Printers</a:t>
            </a:r>
            <a:endParaRPr lang="en-US" sz="2400" dirty="0"/>
          </a:p>
        </p:txBody>
      </p:sp>
      <p:sp>
        <p:nvSpPr>
          <p:cNvPr id="5" name="Slide Number Placeholder 4"/>
          <p:cNvSpPr>
            <a:spLocks noGrp="1"/>
          </p:cNvSpPr>
          <p:nvPr>
            <p:ph type="sldNum" sz="quarter" idx="4"/>
          </p:nvPr>
        </p:nvSpPr>
        <p:spPr/>
        <p:txBody>
          <a:bodyPr/>
          <a:lstStyle/>
          <a:p>
            <a:fld id="{03CBEB89-E47E-4106-9DE1-9B407DF8E52F}" type="slidenum">
              <a:rPr lang="en-US" smtClean="0"/>
              <a:pPr/>
              <a:t>22</a:t>
            </a:fld>
            <a:endParaRPr lang="en-US"/>
          </a:p>
        </p:txBody>
      </p:sp>
    </p:spTree>
    <p:extLst>
      <p:ext uri="{BB962C8B-B14F-4D97-AF65-F5344CB8AC3E}">
        <p14:creationId xmlns:p14="http://schemas.microsoft.com/office/powerpoint/2010/main" val="565131343"/>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3CBEB89-E47E-4106-9DE1-9B407DF8E52F}" type="slidenum">
              <a:rPr lang="en-US" smtClean="0"/>
              <a:pPr/>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 y="853440"/>
            <a:ext cx="11052256" cy="4785360"/>
          </a:xfrm>
          <a:prstGeom prst="rect">
            <a:avLst/>
          </a:prstGeom>
        </p:spPr>
      </p:pic>
    </p:spTree>
    <p:extLst>
      <p:ext uri="{BB962C8B-B14F-4D97-AF65-F5344CB8AC3E}">
        <p14:creationId xmlns:p14="http://schemas.microsoft.com/office/powerpoint/2010/main" val="147448172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3CBEB89-E47E-4106-9DE1-9B407DF8E52F}" type="slidenum">
              <a:rPr lang="en-US" smtClean="0"/>
              <a:pPr/>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560" y="530860"/>
            <a:ext cx="8788400" cy="5461000"/>
          </a:xfrm>
          <a:prstGeom prst="rect">
            <a:avLst/>
          </a:prstGeom>
        </p:spPr>
      </p:pic>
    </p:spTree>
    <p:extLst>
      <p:ext uri="{BB962C8B-B14F-4D97-AF65-F5344CB8AC3E}">
        <p14:creationId xmlns:p14="http://schemas.microsoft.com/office/powerpoint/2010/main" val="192319636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3CBEB89-E47E-4106-9DE1-9B407DF8E52F}" type="slidenum">
              <a:rPr lang="en-US" smtClean="0"/>
              <a:pPr/>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 y="391160"/>
            <a:ext cx="8077200" cy="2235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720" y="2852420"/>
            <a:ext cx="7708900" cy="1841500"/>
          </a:xfrm>
          <a:prstGeom prst="rect">
            <a:avLst/>
          </a:prstGeom>
        </p:spPr>
      </p:pic>
    </p:spTree>
    <p:extLst>
      <p:ext uri="{BB962C8B-B14F-4D97-AF65-F5344CB8AC3E}">
        <p14:creationId xmlns:p14="http://schemas.microsoft.com/office/powerpoint/2010/main" val="319148722"/>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3CBEB89-E47E-4106-9DE1-9B407DF8E52F}" type="slidenum">
              <a:rPr lang="en-US" smtClean="0"/>
              <a:pPr/>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220" y="3368040"/>
            <a:ext cx="6705600" cy="1816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80" y="454660"/>
            <a:ext cx="7747000" cy="2717800"/>
          </a:xfrm>
          <a:prstGeom prst="rect">
            <a:avLst/>
          </a:prstGeom>
        </p:spPr>
      </p:pic>
    </p:spTree>
    <p:extLst>
      <p:ext uri="{BB962C8B-B14F-4D97-AF65-F5344CB8AC3E}">
        <p14:creationId xmlns:p14="http://schemas.microsoft.com/office/powerpoint/2010/main" val="210581872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3CBEB89-E47E-4106-9DE1-9B407DF8E52F}" type="slidenum">
              <a:rPr lang="en-US" smtClean="0"/>
              <a:pPr/>
              <a:t>27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 y="289490"/>
            <a:ext cx="6261100" cy="5994400"/>
          </a:xfrm>
          <a:prstGeom prst="rect">
            <a:avLst/>
          </a:prstGeom>
        </p:spPr>
      </p:pic>
    </p:spTree>
    <p:extLst>
      <p:ext uri="{BB962C8B-B14F-4D97-AF65-F5344CB8AC3E}">
        <p14:creationId xmlns:p14="http://schemas.microsoft.com/office/powerpoint/2010/main" val="963146935"/>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3CBEB89-E47E-4106-9DE1-9B407DF8E52F}" type="slidenum">
              <a:rPr lang="en-US" smtClean="0"/>
              <a:pPr/>
              <a:t>28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 y="1562100"/>
            <a:ext cx="10718800" cy="3721100"/>
          </a:xfrm>
          <a:prstGeom prst="rect">
            <a:avLst/>
          </a:prstGeom>
        </p:spPr>
      </p:pic>
    </p:spTree>
    <p:extLst>
      <p:ext uri="{BB962C8B-B14F-4D97-AF65-F5344CB8AC3E}">
        <p14:creationId xmlns:p14="http://schemas.microsoft.com/office/powerpoint/2010/main" val="104533041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4800" y="2689943"/>
            <a:ext cx="11719560" cy="677108"/>
          </a:xfrm>
          <a:prstGeom prst="rect">
            <a:avLst/>
          </a:prstGeom>
          <a:noFill/>
          <a:ln>
            <a:noFill/>
          </a:ln>
        </p:spPr>
        <p:txBody>
          <a:bodyPr wrap="square" rtlCol="0">
            <a:spAutoFit/>
          </a:bodyPr>
          <a:lstStyle/>
          <a:p>
            <a:pPr marL="457200" indent="-457200">
              <a:buFont typeface="Arial" charset="0"/>
              <a:buChar char="•"/>
            </a:pPr>
            <a:r>
              <a:rPr lang="en-US" sz="3800" dirty="0">
                <a:solidFill>
                  <a:schemeClr val="bg1"/>
                </a:solidFill>
                <a:latin typeface="GerTT" charset="0"/>
                <a:ea typeface="GerTT" charset="0"/>
                <a:cs typeface="GerTT" charset="0"/>
              </a:rPr>
              <a:t>9/2015: 250 Artifacts in version control</a:t>
            </a:r>
            <a:endParaRPr lang="en-US" sz="3800" i="1" dirty="0">
              <a:solidFill>
                <a:schemeClr val="bg1"/>
              </a:solidFill>
              <a:latin typeface="GerTT" charset="0"/>
              <a:ea typeface="GerTT" charset="0"/>
              <a:cs typeface="GerTT" charset="0"/>
            </a:endParaRPr>
          </a:p>
        </p:txBody>
      </p:sp>
      <p:sp>
        <p:nvSpPr>
          <p:cNvPr id="10" name="TextBox 9"/>
          <p:cNvSpPr txBox="1"/>
          <p:nvPr/>
        </p:nvSpPr>
        <p:spPr>
          <a:xfrm>
            <a:off x="304800" y="3365078"/>
            <a:ext cx="11719560" cy="677108"/>
          </a:xfrm>
          <a:prstGeom prst="rect">
            <a:avLst/>
          </a:prstGeom>
          <a:noFill/>
          <a:ln>
            <a:noFill/>
          </a:ln>
        </p:spPr>
        <p:txBody>
          <a:bodyPr wrap="square" rtlCol="0">
            <a:spAutoFit/>
          </a:bodyPr>
          <a:lstStyle/>
          <a:p>
            <a:pPr marL="457200" indent="-457200">
              <a:buFont typeface="Arial" charset="0"/>
              <a:buChar char="•"/>
            </a:pPr>
            <a:r>
              <a:rPr lang="en-US" sz="3800" dirty="0">
                <a:solidFill>
                  <a:schemeClr val="bg1"/>
                </a:solidFill>
                <a:latin typeface="GerTT" charset="0"/>
                <a:ea typeface="GerTT" charset="0"/>
                <a:cs typeface="GerTT" charset="0"/>
              </a:rPr>
              <a:t>2/2016: 3 Tier Business App Delivery</a:t>
            </a:r>
            <a:endParaRPr lang="en-US" sz="3800" i="1" dirty="0">
              <a:solidFill>
                <a:schemeClr val="bg1"/>
              </a:solidFill>
              <a:latin typeface="GerTT" charset="0"/>
              <a:ea typeface="GerTT" charset="0"/>
              <a:cs typeface="GerTT" charset="0"/>
            </a:endParaRPr>
          </a:p>
        </p:txBody>
      </p:sp>
      <p:sp>
        <p:nvSpPr>
          <p:cNvPr id="13" name="TextBox 12"/>
          <p:cNvSpPr txBox="1"/>
          <p:nvPr/>
        </p:nvSpPr>
        <p:spPr>
          <a:xfrm>
            <a:off x="304800" y="1339673"/>
            <a:ext cx="11719560" cy="677108"/>
          </a:xfrm>
          <a:prstGeom prst="rect">
            <a:avLst/>
          </a:prstGeom>
          <a:noFill/>
          <a:ln>
            <a:noFill/>
          </a:ln>
        </p:spPr>
        <p:txBody>
          <a:bodyPr wrap="square" rtlCol="0">
            <a:spAutoFit/>
          </a:bodyPr>
          <a:lstStyle/>
          <a:p>
            <a:pPr marL="457200" indent="-457200">
              <a:buFont typeface="Arial" charset="0"/>
              <a:buChar char="•"/>
            </a:pPr>
            <a:r>
              <a:rPr lang="en-US" sz="3800" dirty="0">
                <a:solidFill>
                  <a:schemeClr val="bg1"/>
                </a:solidFill>
                <a:latin typeface="GerTT" charset="0"/>
                <a:ea typeface="GerTT" charset="0"/>
                <a:cs typeface="GerTT" charset="0"/>
              </a:rPr>
              <a:t>2/2015: Standups, TFS Kanban, TFS Version Control</a:t>
            </a:r>
            <a:endParaRPr lang="en-US" sz="3800" i="1" dirty="0">
              <a:solidFill>
                <a:schemeClr val="bg1"/>
              </a:solidFill>
              <a:latin typeface="GerTT" charset="0"/>
              <a:ea typeface="GerTT" charset="0"/>
              <a:cs typeface="GerTT" charset="0"/>
            </a:endParaRPr>
          </a:p>
        </p:txBody>
      </p:sp>
      <p:sp>
        <p:nvSpPr>
          <p:cNvPr id="14" name="TextBox 13"/>
          <p:cNvSpPr txBox="1"/>
          <p:nvPr/>
        </p:nvSpPr>
        <p:spPr>
          <a:xfrm>
            <a:off x="304800" y="4040213"/>
            <a:ext cx="11719560" cy="677108"/>
          </a:xfrm>
          <a:prstGeom prst="rect">
            <a:avLst/>
          </a:prstGeom>
          <a:noFill/>
          <a:ln>
            <a:noFill/>
          </a:ln>
        </p:spPr>
        <p:txBody>
          <a:bodyPr wrap="square" rtlCol="0">
            <a:spAutoFit/>
          </a:bodyPr>
          <a:lstStyle/>
          <a:p>
            <a:pPr marL="457200" indent="-457200">
              <a:buFont typeface="Arial" charset="0"/>
              <a:buChar char="•"/>
            </a:pPr>
            <a:r>
              <a:rPr lang="en-US" sz="3800" dirty="0">
                <a:solidFill>
                  <a:schemeClr val="bg1"/>
                </a:solidFill>
                <a:latin typeface="GerTT" charset="0"/>
                <a:ea typeface="GerTT" charset="0"/>
                <a:cs typeface="GerTT" charset="0"/>
              </a:rPr>
              <a:t>6/2016: Slack &amp; </a:t>
            </a:r>
            <a:r>
              <a:rPr lang="en-US" sz="3800" dirty="0" err="1">
                <a:solidFill>
                  <a:schemeClr val="bg1"/>
                </a:solidFill>
                <a:latin typeface="GerTT" charset="0"/>
                <a:ea typeface="GerTT" charset="0"/>
                <a:cs typeface="GerTT" charset="0"/>
              </a:rPr>
              <a:t>Hubot</a:t>
            </a:r>
            <a:r>
              <a:rPr lang="en-US" sz="3800" dirty="0">
                <a:solidFill>
                  <a:schemeClr val="bg1"/>
                </a:solidFill>
                <a:latin typeface="GerTT" charset="0"/>
                <a:ea typeface="GerTT" charset="0"/>
                <a:cs typeface="GerTT" charset="0"/>
              </a:rPr>
              <a:t> for ChatOps</a:t>
            </a:r>
          </a:p>
        </p:txBody>
      </p:sp>
      <p:sp>
        <p:nvSpPr>
          <p:cNvPr id="15" name="TextBox 14"/>
          <p:cNvSpPr txBox="1"/>
          <p:nvPr/>
        </p:nvSpPr>
        <p:spPr>
          <a:xfrm>
            <a:off x="304800" y="2014808"/>
            <a:ext cx="11719560" cy="677108"/>
          </a:xfrm>
          <a:prstGeom prst="rect">
            <a:avLst/>
          </a:prstGeom>
          <a:noFill/>
          <a:ln>
            <a:noFill/>
          </a:ln>
        </p:spPr>
        <p:txBody>
          <a:bodyPr wrap="square" rtlCol="0">
            <a:spAutoFit/>
          </a:bodyPr>
          <a:lstStyle/>
          <a:p>
            <a:pPr marL="457200" indent="-457200">
              <a:buFont typeface="Arial" charset="0"/>
              <a:buChar char="•"/>
            </a:pPr>
            <a:r>
              <a:rPr lang="en-US" sz="3800" dirty="0" smtClean="0">
                <a:solidFill>
                  <a:schemeClr val="bg1"/>
                </a:solidFill>
                <a:latin typeface="GerTT" charset="0"/>
                <a:ea typeface="GerTT" charset="0"/>
                <a:cs typeface="GerTT" charset="0"/>
              </a:rPr>
              <a:t>9/2015</a:t>
            </a:r>
            <a:r>
              <a:rPr lang="en-US" sz="3800" dirty="0">
                <a:solidFill>
                  <a:schemeClr val="bg1"/>
                </a:solidFill>
                <a:latin typeface="GerTT" charset="0"/>
                <a:ea typeface="GerTT" charset="0"/>
                <a:cs typeface="GerTT" charset="0"/>
              </a:rPr>
              <a:t>: Server Provisioning via VMware </a:t>
            </a:r>
            <a:r>
              <a:rPr lang="en-US" sz="3800" dirty="0" err="1">
                <a:solidFill>
                  <a:schemeClr val="bg1"/>
                </a:solidFill>
                <a:latin typeface="GerTT" charset="0"/>
                <a:ea typeface="GerTT" charset="0"/>
                <a:cs typeface="GerTT" charset="0"/>
              </a:rPr>
              <a:t>PowerCLI</a:t>
            </a:r>
            <a:endParaRPr lang="en-US" sz="3800" i="1" dirty="0">
              <a:solidFill>
                <a:schemeClr val="bg1"/>
              </a:solidFill>
              <a:latin typeface="GerTT" charset="0"/>
              <a:ea typeface="GerTT" charset="0"/>
              <a:cs typeface="GerTT" charset="0"/>
            </a:endParaRPr>
          </a:p>
        </p:txBody>
      </p:sp>
      <p:sp>
        <p:nvSpPr>
          <p:cNvPr id="16" name="TextBox 15"/>
          <p:cNvSpPr txBox="1"/>
          <p:nvPr/>
        </p:nvSpPr>
        <p:spPr>
          <a:xfrm>
            <a:off x="304800" y="4715348"/>
            <a:ext cx="11719560" cy="677108"/>
          </a:xfrm>
          <a:prstGeom prst="rect">
            <a:avLst/>
          </a:prstGeom>
          <a:noFill/>
          <a:ln>
            <a:noFill/>
          </a:ln>
        </p:spPr>
        <p:txBody>
          <a:bodyPr wrap="square" rtlCol="0">
            <a:spAutoFit/>
          </a:bodyPr>
          <a:lstStyle/>
          <a:p>
            <a:pPr marL="457200" indent="-457200">
              <a:buFont typeface="Arial" charset="0"/>
              <a:buChar char="•"/>
            </a:pPr>
            <a:r>
              <a:rPr lang="en-US" sz="3800" dirty="0">
                <a:solidFill>
                  <a:schemeClr val="bg1"/>
                </a:solidFill>
                <a:latin typeface="GerTT" charset="0"/>
                <a:ea typeface="GerTT" charset="0"/>
                <a:cs typeface="GerTT" charset="0"/>
              </a:rPr>
              <a:t>6/2016: Reorganization for “fuller stack” focus</a:t>
            </a:r>
          </a:p>
        </p:txBody>
      </p:sp>
      <p:sp>
        <p:nvSpPr>
          <p:cNvPr id="11" name="Title 1"/>
          <p:cNvSpPr>
            <a:spLocks noGrp="1"/>
          </p:cNvSpPr>
          <p:nvPr>
            <p:ph type="title"/>
          </p:nvPr>
        </p:nvSpPr>
        <p:spPr>
          <a:xfrm>
            <a:off x="838200" y="186575"/>
            <a:ext cx="10515600" cy="1325563"/>
          </a:xfrm>
        </p:spPr>
        <p:txBody>
          <a:bodyPr>
            <a:normAutofit/>
          </a:bodyPr>
          <a:lstStyle/>
          <a:p>
            <a:r>
              <a:rPr lang="en-US" sz="5400" dirty="0" smtClean="0"/>
              <a:t>Notable Milestones</a:t>
            </a:r>
            <a:endParaRPr lang="en-US" sz="5400" dirty="0"/>
          </a:p>
        </p:txBody>
      </p:sp>
      <p:sp>
        <p:nvSpPr>
          <p:cNvPr id="12" name="TextBox 11"/>
          <p:cNvSpPr txBox="1"/>
          <p:nvPr/>
        </p:nvSpPr>
        <p:spPr>
          <a:xfrm>
            <a:off x="304800" y="5390485"/>
            <a:ext cx="11719560" cy="677108"/>
          </a:xfrm>
          <a:prstGeom prst="rect">
            <a:avLst/>
          </a:prstGeom>
          <a:noFill/>
          <a:ln>
            <a:noFill/>
          </a:ln>
        </p:spPr>
        <p:txBody>
          <a:bodyPr wrap="square" rtlCol="0">
            <a:spAutoFit/>
          </a:bodyPr>
          <a:lstStyle/>
          <a:p>
            <a:pPr marL="457200" indent="-457200">
              <a:buFont typeface="Arial" charset="0"/>
              <a:buChar char="•"/>
            </a:pPr>
            <a:r>
              <a:rPr lang="en-US" sz="3800" dirty="0">
                <a:solidFill>
                  <a:schemeClr val="bg1"/>
                </a:solidFill>
                <a:latin typeface="GerTT" charset="0"/>
                <a:ea typeface="GerTT" charset="0"/>
                <a:cs typeface="GerTT" charset="0"/>
              </a:rPr>
              <a:t>7/2016: </a:t>
            </a:r>
            <a:r>
              <a:rPr lang="en-US" sz="3800" dirty="0" err="1">
                <a:solidFill>
                  <a:schemeClr val="bg1"/>
                </a:solidFill>
                <a:latin typeface="GerTT" charset="0"/>
                <a:ea typeface="GerTT" charset="0"/>
                <a:cs typeface="GerTT" charset="0"/>
              </a:rPr>
              <a:t>GitLab</a:t>
            </a:r>
            <a:r>
              <a:rPr lang="en-US" sz="3800" dirty="0">
                <a:solidFill>
                  <a:schemeClr val="bg1"/>
                </a:solidFill>
                <a:latin typeface="GerTT" charset="0"/>
                <a:ea typeface="GerTT" charset="0"/>
                <a:cs typeface="GerTT" charset="0"/>
              </a:rPr>
              <a:t> Version Control</a:t>
            </a:r>
          </a:p>
        </p:txBody>
      </p:sp>
      <p:sp>
        <p:nvSpPr>
          <p:cNvPr id="3" name="Slide Number Placeholder 2"/>
          <p:cNvSpPr>
            <a:spLocks noGrp="1"/>
          </p:cNvSpPr>
          <p:nvPr>
            <p:ph type="sldNum" sz="quarter" idx="4"/>
          </p:nvPr>
        </p:nvSpPr>
        <p:spPr/>
        <p:txBody>
          <a:bodyPr/>
          <a:lstStyle/>
          <a:p>
            <a:fld id="{03CBEB89-E47E-4106-9DE1-9B407DF8E52F}" type="slidenum">
              <a:rPr lang="en-US" smtClean="0"/>
              <a:pPr/>
              <a:t>29</a:t>
            </a:fld>
            <a:endParaRPr lang="en-US"/>
          </a:p>
        </p:txBody>
      </p:sp>
    </p:spTree>
    <p:extLst>
      <p:ext uri="{BB962C8B-B14F-4D97-AF65-F5344CB8AC3E}">
        <p14:creationId xmlns:p14="http://schemas.microsoft.com/office/powerpoint/2010/main" val="152293708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smtClean="0"/>
              <a:t>Etsy Day One Deploy</a:t>
            </a:r>
            <a:endParaRPr lang="en-US" sz="8000" dirty="0"/>
          </a:p>
        </p:txBody>
      </p:sp>
      <p:sp>
        <p:nvSpPr>
          <p:cNvPr id="5" name="TextBox 4"/>
          <p:cNvSpPr txBox="1"/>
          <p:nvPr/>
        </p:nvSpPr>
        <p:spPr>
          <a:xfrm>
            <a:off x="1480409" y="3907116"/>
            <a:ext cx="9231181" cy="369332"/>
          </a:xfrm>
          <a:prstGeom prst="rect">
            <a:avLst/>
          </a:prstGeom>
          <a:noFill/>
        </p:spPr>
        <p:txBody>
          <a:bodyPr wrap="none" rtlCol="0">
            <a:spAutoFit/>
          </a:bodyPr>
          <a:lstStyle/>
          <a:p>
            <a:r>
              <a:rPr lang="en-US" dirty="0">
                <a:solidFill>
                  <a:schemeClr val="bg1"/>
                </a:solidFill>
                <a:latin typeface="GerTT" charset="0"/>
                <a:ea typeface="GerTT" charset="0"/>
                <a:cs typeface="GerTT" charset="0"/>
              </a:rPr>
              <a:t>https://codeascraft.com/2012/03/13/making-it-virtually-easy-to-deploy-on-day-one/</a:t>
            </a:r>
          </a:p>
        </p:txBody>
      </p:sp>
      <p:sp>
        <p:nvSpPr>
          <p:cNvPr id="4" name="Slide Number Placeholder 3"/>
          <p:cNvSpPr>
            <a:spLocks noGrp="1"/>
          </p:cNvSpPr>
          <p:nvPr>
            <p:ph type="sldNum" sz="quarter" idx="4"/>
          </p:nvPr>
        </p:nvSpPr>
        <p:spPr/>
        <p:txBody>
          <a:bodyPr/>
          <a:lstStyle/>
          <a:p>
            <a:fld id="{03CBEB89-E47E-4106-9DE1-9B407DF8E52F}" type="slidenum">
              <a:rPr lang="en-US" smtClean="0"/>
              <a:pPr/>
              <a:t>3</a:t>
            </a:fld>
            <a:endParaRPr lang="en-US"/>
          </a:p>
        </p:txBody>
      </p:sp>
    </p:spTree>
    <p:extLst>
      <p:ext uri="{BB962C8B-B14F-4D97-AF65-F5344CB8AC3E}">
        <p14:creationId xmlns:p14="http://schemas.microsoft.com/office/powerpoint/2010/main" val="944272369"/>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838200" y="365125"/>
            <a:ext cx="10515600" cy="1325563"/>
          </a:xfrm>
        </p:spPr>
        <p:txBody>
          <a:bodyPr/>
          <a:lstStyle/>
          <a:p>
            <a:r>
              <a:rPr lang="en-US" dirty="0" smtClean="0"/>
              <a:t>Thank You</a:t>
            </a:r>
            <a:endParaRPr lang="en-US" dirty="0"/>
          </a:p>
        </p:txBody>
      </p:sp>
      <p:sp>
        <p:nvSpPr>
          <p:cNvPr id="6" name="Content Placeholder 4"/>
          <p:cNvSpPr>
            <a:spLocks noGrp="1"/>
          </p:cNvSpPr>
          <p:nvPr>
            <p:ph idx="1"/>
          </p:nvPr>
        </p:nvSpPr>
        <p:spPr>
          <a:xfrm>
            <a:off x="838200" y="1816389"/>
            <a:ext cx="10515600" cy="4351338"/>
          </a:xfrm>
        </p:spPr>
        <p:txBody>
          <a:bodyPr>
            <a:normAutofit/>
          </a:bodyPr>
          <a:lstStyle/>
          <a:p>
            <a:r>
              <a:rPr lang="en-US" dirty="0">
                <a:solidFill>
                  <a:schemeClr val="bg1"/>
                </a:solidFill>
                <a:latin typeface="GerTT" charset="0"/>
                <a:ea typeface="GerTT" charset="0"/>
                <a:cs typeface="GerTT" charset="0"/>
              </a:rPr>
              <a:t>Minimum Viable Process (apply </a:t>
            </a:r>
            <a:r>
              <a:rPr lang="en-US" dirty="0" smtClean="0">
                <a:solidFill>
                  <a:schemeClr val="bg1"/>
                </a:solidFill>
                <a:latin typeface="GerTT" charset="0"/>
                <a:ea typeface="GerTT" charset="0"/>
                <a:cs typeface="GerTT" charset="0"/>
              </a:rPr>
              <a:t>PDSA! Plan-Do-Study-Act)</a:t>
            </a:r>
          </a:p>
          <a:p>
            <a:r>
              <a:rPr lang="en-US" dirty="0" smtClean="0">
                <a:solidFill>
                  <a:schemeClr val="bg1"/>
                </a:solidFill>
                <a:latin typeface="GerTT" charset="0"/>
                <a:ea typeface="GerTT" charset="0"/>
                <a:cs typeface="GerTT" charset="0"/>
              </a:rPr>
              <a:t>Find </a:t>
            </a:r>
            <a:r>
              <a:rPr lang="en-US" dirty="0">
                <a:solidFill>
                  <a:schemeClr val="bg1"/>
                </a:solidFill>
                <a:latin typeface="GerTT" charset="0"/>
                <a:ea typeface="GerTT" charset="0"/>
                <a:cs typeface="GerTT" charset="0"/>
              </a:rPr>
              <a:t>the win-win: good for the enterprise &amp; good for </a:t>
            </a:r>
            <a:r>
              <a:rPr lang="en-US" dirty="0" smtClean="0">
                <a:solidFill>
                  <a:schemeClr val="bg1"/>
                </a:solidFill>
                <a:latin typeface="GerTT" charset="0"/>
                <a:ea typeface="GerTT" charset="0"/>
                <a:cs typeface="GerTT" charset="0"/>
              </a:rPr>
              <a:t>team</a:t>
            </a:r>
          </a:p>
          <a:p>
            <a:r>
              <a:rPr lang="en-US" dirty="0">
                <a:solidFill>
                  <a:schemeClr val="bg1"/>
                </a:solidFill>
                <a:latin typeface="GerTT" charset="0"/>
                <a:ea typeface="GerTT" charset="0"/>
                <a:cs typeface="GerTT" charset="0"/>
              </a:rPr>
              <a:t>Make it easy for new adopters to </a:t>
            </a:r>
            <a:r>
              <a:rPr lang="en-US" dirty="0" smtClean="0">
                <a:solidFill>
                  <a:schemeClr val="bg1"/>
                </a:solidFill>
                <a:latin typeface="GerTT" charset="0"/>
                <a:ea typeface="GerTT" charset="0"/>
                <a:cs typeface="GerTT" charset="0"/>
              </a:rPr>
              <a:t>join</a:t>
            </a:r>
            <a:endParaRPr lang="en-US" dirty="0">
              <a:solidFill>
                <a:schemeClr val="bg1"/>
              </a:solidFill>
              <a:latin typeface="GerTT" charset="0"/>
              <a:ea typeface="GerTT" charset="0"/>
              <a:cs typeface="GerTT" charset="0"/>
            </a:endParaRPr>
          </a:p>
          <a:p>
            <a:endParaRPr lang="en-US" dirty="0">
              <a:solidFill>
                <a:schemeClr val="bg1"/>
              </a:solidFill>
              <a:latin typeface="GerTT" charset="0"/>
              <a:ea typeface="GerTT" charset="0"/>
              <a:cs typeface="GerTT" charset="0"/>
            </a:endParaRPr>
          </a:p>
          <a:p>
            <a:endParaRPr lang="en-US" dirty="0" smtClean="0">
              <a:solidFill>
                <a:schemeClr val="bg1"/>
              </a:solidFill>
              <a:latin typeface="GerTT" charset="0"/>
              <a:ea typeface="GerTT" charset="0"/>
              <a:cs typeface="GerTT" charset="0"/>
            </a:endParaRPr>
          </a:p>
          <a:p>
            <a:pPr marL="0" indent="0">
              <a:buNone/>
            </a:pPr>
            <a:endParaRPr lang="en-US" dirty="0" smtClean="0">
              <a:solidFill>
                <a:schemeClr val="bg1"/>
              </a:solidFill>
              <a:latin typeface="GerTT" charset="0"/>
              <a:ea typeface="GerTT" charset="0"/>
              <a:cs typeface="GerTT" charset="0"/>
            </a:endParaRPr>
          </a:p>
        </p:txBody>
      </p:sp>
      <p:pic>
        <p:nvPicPr>
          <p:cNvPr id="7" name="Picture 2" descr="http://ecx.images-amazon.com/images/I/31JWFgWz-v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16" y="4285587"/>
            <a:ext cx="1301803" cy="18767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ecx.images-amazon.com/images/I/414d8omzuRL._SX326_BO1,204,203,2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8614" y="4285588"/>
            <a:ext cx="1233625" cy="18767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ecx.images-amazon.com/images/I/41y13XYVX0L._SX329_BO1,204,203,2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5729" y="4285588"/>
            <a:ext cx="1244908" cy="18767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images-na.ssl-images-amazon.com/images/I/51sqVXNWHhL._SX324_BO1,204,203,200_.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3061" y="4285587"/>
            <a:ext cx="1226103" cy="18767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ttp://akamaicovers.oreilly.com/images/0636920030355/cat.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3784" y="4285588"/>
            <a:ext cx="1223977" cy="18767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2900" y="4285588"/>
            <a:ext cx="1244378" cy="1876766"/>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3988" y="4285588"/>
            <a:ext cx="1117034" cy="1876766"/>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7732" y="4285587"/>
            <a:ext cx="1288113" cy="1876766"/>
          </a:xfrm>
          <a:prstGeom prst="rect">
            <a:avLst/>
          </a:prstGeom>
        </p:spPr>
      </p:pic>
      <p:pic>
        <p:nvPicPr>
          <p:cNvPr id="15" name="Picture 14"/>
          <p:cNvPicPr>
            <a:picLocks noChangeAspect="1"/>
          </p:cNvPicPr>
          <p:nvPr/>
        </p:nvPicPr>
        <p:blipFill rotWithShape="1">
          <a:blip r:embed="rId11">
            <a:extLst>
              <a:ext uri="{28A0092B-C50C-407E-A947-70E740481C1C}">
                <a14:useLocalDpi xmlns:a14="http://schemas.microsoft.com/office/drawing/2010/main" val="0"/>
              </a:ext>
            </a:extLst>
          </a:blip>
          <a:srcRect l="8221" r="5032"/>
          <a:stretch/>
        </p:blipFill>
        <p:spPr>
          <a:xfrm>
            <a:off x="10546079" y="4287142"/>
            <a:ext cx="1341121" cy="1875211"/>
          </a:xfrm>
          <a:prstGeom prst="rect">
            <a:avLst/>
          </a:prstGeom>
        </p:spPr>
      </p:pic>
      <p:sp>
        <p:nvSpPr>
          <p:cNvPr id="17" name="Slide Number Placeholder 16"/>
          <p:cNvSpPr>
            <a:spLocks noGrp="1"/>
          </p:cNvSpPr>
          <p:nvPr>
            <p:ph type="sldNum" sz="quarter" idx="4"/>
          </p:nvPr>
        </p:nvSpPr>
        <p:spPr/>
        <p:txBody>
          <a:bodyPr/>
          <a:lstStyle/>
          <a:p>
            <a:fld id="{03CBEB89-E47E-4106-9DE1-9B407DF8E52F}" type="slidenum">
              <a:rPr lang="en-US" smtClean="0"/>
              <a:pPr/>
              <a:t>30</a:t>
            </a:fld>
            <a:endParaRPr lang="en-US"/>
          </a:p>
        </p:txBody>
      </p:sp>
    </p:spTree>
    <p:extLst>
      <p:ext uri="{BB962C8B-B14F-4D97-AF65-F5344CB8AC3E}">
        <p14:creationId xmlns:p14="http://schemas.microsoft.com/office/powerpoint/2010/main" val="2059425921"/>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6575"/>
            <a:ext cx="10515600" cy="1325563"/>
          </a:xfrm>
        </p:spPr>
        <p:txBody>
          <a:bodyPr>
            <a:normAutofit/>
          </a:bodyPr>
          <a:lstStyle/>
          <a:p>
            <a:r>
              <a:rPr lang="en-US" sz="5400" dirty="0" smtClean="0"/>
              <a:t>Timeline &amp; Milestones - </a:t>
            </a:r>
            <a:r>
              <a:rPr lang="en-US" sz="5400" dirty="0" err="1"/>
              <a:t>tl;dr</a:t>
            </a:r>
            <a:endParaRPr lang="en-US" sz="5400" dirty="0"/>
          </a:p>
        </p:txBody>
      </p:sp>
      <p:sp>
        <p:nvSpPr>
          <p:cNvPr id="3" name="Content Placeholder 2"/>
          <p:cNvSpPr>
            <a:spLocks noGrp="1"/>
          </p:cNvSpPr>
          <p:nvPr>
            <p:ph idx="1"/>
          </p:nvPr>
        </p:nvSpPr>
        <p:spPr>
          <a:xfrm>
            <a:off x="838200" y="1261745"/>
            <a:ext cx="5105400" cy="4351338"/>
          </a:xfrm>
        </p:spPr>
        <p:txBody>
          <a:bodyPr/>
          <a:lstStyle/>
          <a:p>
            <a:r>
              <a:rPr lang="en-US" sz="1300" dirty="0" smtClean="0">
                <a:solidFill>
                  <a:schemeClr val="bg1"/>
                </a:solidFill>
                <a:latin typeface="GerTT" charset="0"/>
                <a:ea typeface="GerTT" charset="0"/>
                <a:cs typeface="GerTT" charset="0"/>
              </a:rPr>
              <a:t>  1/2014: SIM Portland – Gene Kim </a:t>
            </a:r>
          </a:p>
          <a:p>
            <a:r>
              <a:rPr lang="en-US" sz="1300" dirty="0" smtClean="0">
                <a:solidFill>
                  <a:schemeClr val="bg1"/>
                </a:solidFill>
                <a:latin typeface="GerTT" charset="0"/>
                <a:ea typeface="GerTT" charset="0"/>
                <a:cs typeface="GerTT" charset="0"/>
              </a:rPr>
              <a:t>10/2014: DevOps Enterprise Summit + CHEF intro</a:t>
            </a:r>
          </a:p>
          <a:p>
            <a:r>
              <a:rPr lang="en-US" sz="1300" dirty="0" smtClean="0">
                <a:solidFill>
                  <a:schemeClr val="bg1"/>
                </a:solidFill>
                <a:latin typeface="GerTT" charset="0"/>
                <a:ea typeface="GerTT" charset="0"/>
                <a:cs typeface="GerTT" charset="0"/>
              </a:rPr>
              <a:t>  2/2015: Arrested DevOps #30</a:t>
            </a:r>
          </a:p>
          <a:p>
            <a:r>
              <a:rPr lang="en-US" sz="1300" dirty="0" smtClean="0">
                <a:solidFill>
                  <a:schemeClr val="bg1"/>
                </a:solidFill>
                <a:latin typeface="GerTT" charset="0"/>
                <a:ea typeface="GerTT" charset="0"/>
                <a:cs typeface="GerTT" charset="0"/>
              </a:rPr>
              <a:t>  2/2015: Weekly Standups, TFS Kanban</a:t>
            </a:r>
          </a:p>
          <a:p>
            <a:r>
              <a:rPr lang="en-US" sz="1300" dirty="0" smtClean="0">
                <a:solidFill>
                  <a:schemeClr val="bg1"/>
                </a:solidFill>
                <a:latin typeface="GerTT" charset="0"/>
                <a:ea typeface="GerTT" charset="0"/>
                <a:cs typeface="GerTT" charset="0"/>
              </a:rPr>
              <a:t>  3/2015: Primary &amp; Alternate responsibility flip</a:t>
            </a:r>
          </a:p>
          <a:p>
            <a:r>
              <a:rPr lang="en-US" sz="1300" dirty="0" smtClean="0">
                <a:solidFill>
                  <a:schemeClr val="bg1"/>
                </a:solidFill>
                <a:latin typeface="GerTT" charset="0"/>
                <a:ea typeface="GerTT" charset="0"/>
                <a:cs typeface="GerTT" charset="0"/>
              </a:rPr>
              <a:t>  3/2015: TFS Version Control</a:t>
            </a:r>
          </a:p>
          <a:p>
            <a:r>
              <a:rPr lang="en-US" sz="1300" dirty="0" smtClean="0">
                <a:solidFill>
                  <a:schemeClr val="bg1"/>
                </a:solidFill>
                <a:latin typeface="GerTT" charset="0"/>
                <a:ea typeface="GerTT" charset="0"/>
                <a:cs typeface="GerTT" charset="0"/>
              </a:rPr>
              <a:t>  4/2015: ChefConf 2015 &amp; Phoenix Project assigned</a:t>
            </a:r>
          </a:p>
          <a:p>
            <a:r>
              <a:rPr lang="en-US" sz="1300" dirty="0" smtClean="0">
                <a:solidFill>
                  <a:schemeClr val="bg1"/>
                </a:solidFill>
                <a:latin typeface="GerTT" charset="0"/>
                <a:ea typeface="GerTT" charset="0"/>
                <a:cs typeface="GerTT" charset="0"/>
              </a:rPr>
              <a:t>  5/2015: Low WIP experiment</a:t>
            </a:r>
          </a:p>
          <a:p>
            <a:r>
              <a:rPr lang="en-US" sz="1300" dirty="0" smtClean="0">
                <a:solidFill>
                  <a:schemeClr val="bg1"/>
                </a:solidFill>
                <a:latin typeface="GerTT" charset="0"/>
                <a:ea typeface="GerTT" charset="0"/>
                <a:cs typeface="GerTT" charset="0"/>
              </a:rPr>
              <a:t>  6/2015: Onsite CHEF training</a:t>
            </a:r>
          </a:p>
          <a:p>
            <a:r>
              <a:rPr lang="en-US" sz="1300" dirty="0" smtClean="0">
                <a:solidFill>
                  <a:schemeClr val="bg1"/>
                </a:solidFill>
                <a:latin typeface="GerTT" charset="0"/>
                <a:ea typeface="GerTT" charset="0"/>
                <a:cs typeface="GerTT" charset="0"/>
              </a:rPr>
              <a:t>  9/2015: TFS PowerShell utilities &amp; Sprint Automation</a:t>
            </a:r>
          </a:p>
          <a:p>
            <a:r>
              <a:rPr lang="en-US" sz="1300" dirty="0" smtClean="0">
                <a:solidFill>
                  <a:schemeClr val="bg1"/>
                </a:solidFill>
                <a:latin typeface="GerTT" charset="0"/>
                <a:ea typeface="GerTT" charset="0"/>
                <a:cs typeface="GerTT" charset="0"/>
              </a:rPr>
              <a:t>  9/2015: Server Provisioning via VMware PowerCLI</a:t>
            </a:r>
          </a:p>
          <a:p>
            <a:r>
              <a:rPr lang="en-US" sz="1300" dirty="0" smtClean="0">
                <a:solidFill>
                  <a:schemeClr val="bg1"/>
                </a:solidFill>
                <a:latin typeface="GerTT" charset="0"/>
                <a:ea typeface="GerTT" charset="0"/>
                <a:cs typeface="GerTT" charset="0"/>
              </a:rPr>
              <a:t>  9/2015: Provisioning Working Group</a:t>
            </a:r>
          </a:p>
          <a:p>
            <a:r>
              <a:rPr lang="en-US" sz="1300" dirty="0">
                <a:solidFill>
                  <a:schemeClr val="bg1"/>
                </a:solidFill>
                <a:latin typeface="GerTT" charset="0"/>
                <a:ea typeface="GerTT" charset="0"/>
                <a:cs typeface="GerTT" charset="0"/>
              </a:rPr>
              <a:t> </a:t>
            </a:r>
            <a:r>
              <a:rPr lang="en-US" sz="1300" dirty="0" smtClean="0">
                <a:solidFill>
                  <a:schemeClr val="bg1"/>
                </a:solidFill>
                <a:latin typeface="GerTT" charset="0"/>
                <a:ea typeface="GerTT" charset="0"/>
                <a:cs typeface="GerTT" charset="0"/>
              </a:rPr>
              <a:t> 9/2015: 250 Artifacts in version control</a:t>
            </a:r>
          </a:p>
          <a:p>
            <a:r>
              <a:rPr lang="en-US" sz="1300" dirty="0">
                <a:solidFill>
                  <a:schemeClr val="bg1"/>
                </a:solidFill>
                <a:latin typeface="GerTT" charset="0"/>
                <a:ea typeface="GerTT" charset="0"/>
                <a:cs typeface="GerTT" charset="0"/>
              </a:rPr>
              <a:t> </a:t>
            </a:r>
            <a:r>
              <a:rPr lang="en-US" sz="1300" dirty="0" smtClean="0">
                <a:solidFill>
                  <a:schemeClr val="bg1"/>
                </a:solidFill>
                <a:latin typeface="GerTT" charset="0"/>
                <a:ea typeface="GerTT" charset="0"/>
                <a:cs typeface="GerTT" charset="0"/>
              </a:rPr>
              <a:t> 9/2015: PowerShell onsite training</a:t>
            </a:r>
          </a:p>
          <a:p>
            <a:r>
              <a:rPr lang="en-US" sz="1300" dirty="0" smtClean="0">
                <a:solidFill>
                  <a:schemeClr val="bg1"/>
                </a:solidFill>
                <a:latin typeface="GerTT" charset="0"/>
                <a:ea typeface="GerTT" charset="0"/>
                <a:cs typeface="GerTT" charset="0"/>
              </a:rPr>
              <a:t>10/2015: First Server Environment w/</a:t>
            </a:r>
            <a:r>
              <a:rPr lang="en-US" sz="1300" dirty="0" err="1" smtClean="0">
                <a:solidFill>
                  <a:schemeClr val="bg1"/>
                </a:solidFill>
                <a:latin typeface="GerTT" charset="0"/>
                <a:ea typeface="GerTT" charset="0"/>
                <a:cs typeface="GerTT" charset="0"/>
              </a:rPr>
              <a:t>PoshOrigin</a:t>
            </a:r>
            <a:endParaRPr lang="en-US" sz="1300" dirty="0" smtClean="0">
              <a:solidFill>
                <a:schemeClr val="bg1"/>
              </a:solidFill>
              <a:latin typeface="GerTT" charset="0"/>
              <a:ea typeface="GerTT" charset="0"/>
              <a:cs typeface="GerTT" charset="0"/>
            </a:endParaRPr>
          </a:p>
          <a:p>
            <a:r>
              <a:rPr lang="en-US" sz="1300" dirty="0" smtClean="0">
                <a:solidFill>
                  <a:schemeClr val="bg1"/>
                </a:solidFill>
                <a:latin typeface="GerTT" charset="0"/>
                <a:ea typeface="GerTT" charset="0"/>
                <a:cs typeface="GerTT" charset="0"/>
              </a:rPr>
              <a:t>10/2015: First 50 CHEF Nodes</a:t>
            </a:r>
            <a:endParaRPr lang="en-US" sz="1300" dirty="0">
              <a:solidFill>
                <a:schemeClr val="bg1"/>
              </a:solidFill>
              <a:latin typeface="GerTT" charset="0"/>
              <a:ea typeface="GerTT" charset="0"/>
              <a:cs typeface="GerTT" charset="0"/>
            </a:endParaRPr>
          </a:p>
          <a:p>
            <a:endParaRPr lang="en-US" sz="1300" dirty="0" smtClean="0">
              <a:solidFill>
                <a:schemeClr val="bg1"/>
              </a:solidFill>
              <a:latin typeface="GerTT" charset="0"/>
              <a:ea typeface="GerTT" charset="0"/>
              <a:cs typeface="GerTT" charset="0"/>
            </a:endParaRPr>
          </a:p>
        </p:txBody>
      </p:sp>
      <p:sp>
        <p:nvSpPr>
          <p:cNvPr id="4" name="Content Placeholder 2"/>
          <p:cNvSpPr txBox="1">
            <a:spLocks/>
          </p:cNvSpPr>
          <p:nvPr/>
        </p:nvSpPr>
        <p:spPr>
          <a:xfrm>
            <a:off x="6042098" y="1269180"/>
            <a:ext cx="5105400" cy="46439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chemeClr val="bg1"/>
                </a:solidFill>
                <a:latin typeface="GerTT" charset="0"/>
                <a:ea typeface="GerTT" charset="0"/>
                <a:cs typeface="GerTT" charset="0"/>
              </a:rPr>
              <a:t>11/2015: Prepare Workspace Module (TFS, Git, Chef Dk, etc.)</a:t>
            </a:r>
          </a:p>
          <a:p>
            <a:r>
              <a:rPr lang="en-US" sz="1300" dirty="0">
                <a:solidFill>
                  <a:schemeClr val="bg1"/>
                </a:solidFill>
                <a:latin typeface="GerTT" charset="0"/>
                <a:ea typeface="GerTT" charset="0"/>
                <a:cs typeface="GerTT" charset="0"/>
              </a:rPr>
              <a:t>12/2015: Distribution of PowerShell Modules to Ops </a:t>
            </a:r>
            <a:r>
              <a:rPr lang="en-US" sz="1300" dirty="0" smtClean="0">
                <a:solidFill>
                  <a:schemeClr val="bg1"/>
                </a:solidFill>
                <a:latin typeface="GerTT" charset="0"/>
                <a:ea typeface="GerTT" charset="0"/>
                <a:cs typeface="GerTT" charset="0"/>
              </a:rPr>
              <a:t>teams</a:t>
            </a:r>
          </a:p>
          <a:p>
            <a:r>
              <a:rPr lang="en-US" sz="1300" dirty="0">
                <a:solidFill>
                  <a:schemeClr val="bg1"/>
                </a:solidFill>
                <a:latin typeface="GerTT" charset="0"/>
                <a:ea typeface="GerTT" charset="0"/>
                <a:cs typeface="GerTT" charset="0"/>
              </a:rPr>
              <a:t> </a:t>
            </a:r>
            <a:r>
              <a:rPr lang="en-US" sz="1300" dirty="0" smtClean="0">
                <a:solidFill>
                  <a:schemeClr val="bg1"/>
                </a:solidFill>
                <a:latin typeface="GerTT" charset="0"/>
                <a:ea typeface="GerTT" charset="0"/>
                <a:cs typeface="GerTT" charset="0"/>
              </a:rPr>
              <a:t> 1/2015: 150 CHEF Nodes</a:t>
            </a:r>
          </a:p>
          <a:p>
            <a:r>
              <a:rPr lang="en-US" sz="1300" dirty="0" smtClean="0">
                <a:solidFill>
                  <a:schemeClr val="bg1"/>
                </a:solidFill>
                <a:latin typeface="GerTT" charset="0"/>
                <a:ea typeface="GerTT" charset="0"/>
                <a:cs typeface="GerTT" charset="0"/>
              </a:rPr>
              <a:t>  2/2016: 3 Tier Business App Delivery</a:t>
            </a:r>
          </a:p>
          <a:p>
            <a:r>
              <a:rPr lang="en-US" sz="1300" dirty="0" smtClean="0">
                <a:solidFill>
                  <a:schemeClr val="bg1"/>
                </a:solidFill>
                <a:latin typeface="GerTT" charset="0"/>
                <a:ea typeface="GerTT" charset="0"/>
                <a:cs typeface="GerTT" charset="0"/>
              </a:rPr>
              <a:t>  5/2016: Artifactory for artifacts</a:t>
            </a:r>
          </a:p>
          <a:p>
            <a:r>
              <a:rPr lang="en-US" sz="1300" dirty="0" smtClean="0">
                <a:solidFill>
                  <a:schemeClr val="bg1"/>
                </a:solidFill>
                <a:latin typeface="GerTT" charset="0"/>
                <a:ea typeface="GerTT" charset="0"/>
                <a:cs typeface="GerTT" charset="0"/>
              </a:rPr>
              <a:t>  6/2016: Velocity Conference</a:t>
            </a:r>
          </a:p>
          <a:p>
            <a:r>
              <a:rPr lang="en-US" sz="1300" dirty="0" smtClean="0">
                <a:solidFill>
                  <a:schemeClr val="bg1"/>
                </a:solidFill>
                <a:latin typeface="GerTT" charset="0"/>
                <a:ea typeface="GerTT" charset="0"/>
                <a:cs typeface="GerTT" charset="0"/>
              </a:rPr>
              <a:t>  6/2016: Slack &amp; Hubot for ChatOps</a:t>
            </a:r>
          </a:p>
          <a:p>
            <a:r>
              <a:rPr lang="en-US" sz="1300" dirty="0" smtClean="0">
                <a:solidFill>
                  <a:schemeClr val="bg1"/>
                </a:solidFill>
                <a:latin typeface="GerTT" charset="0"/>
                <a:ea typeface="GerTT" charset="0"/>
                <a:cs typeface="GerTT" charset="0"/>
              </a:rPr>
              <a:t>  6/2016: Reorganization for “fuller stack” focus</a:t>
            </a:r>
          </a:p>
          <a:p>
            <a:r>
              <a:rPr lang="en-US" sz="1300" dirty="0" smtClean="0">
                <a:solidFill>
                  <a:schemeClr val="bg1"/>
                </a:solidFill>
                <a:latin typeface="GerTT" charset="0"/>
                <a:ea typeface="GerTT" charset="0"/>
                <a:cs typeface="GerTT" charset="0"/>
              </a:rPr>
              <a:t>  6/2016: Data Center move Stretched vSAN &amp; Automation</a:t>
            </a:r>
          </a:p>
          <a:p>
            <a:r>
              <a:rPr lang="en-US" sz="1300" dirty="0" smtClean="0">
                <a:solidFill>
                  <a:schemeClr val="bg1"/>
                </a:solidFill>
                <a:latin typeface="GerTT" charset="0"/>
                <a:ea typeface="GerTT" charset="0"/>
                <a:cs typeface="GerTT" charset="0"/>
              </a:rPr>
              <a:t>  7/2016: GitLab Version Control</a:t>
            </a:r>
          </a:p>
          <a:p>
            <a:r>
              <a:rPr lang="en-US" sz="1300" dirty="0" smtClean="0">
                <a:solidFill>
                  <a:schemeClr val="bg1"/>
                </a:solidFill>
                <a:latin typeface="GerTT" charset="0"/>
                <a:ea typeface="GerTT" charset="0"/>
                <a:cs typeface="GerTT" charset="0"/>
              </a:rPr>
              <a:t>  8/2016: Collapse ITSM Queues</a:t>
            </a:r>
          </a:p>
          <a:p>
            <a:r>
              <a:rPr lang="en-US" sz="1300" dirty="0" smtClean="0">
                <a:solidFill>
                  <a:schemeClr val="bg1"/>
                </a:solidFill>
                <a:latin typeface="GerTT" charset="0"/>
                <a:ea typeface="GerTT" charset="0"/>
                <a:cs typeface="GerTT" charset="0"/>
              </a:rPr>
              <a:t>  9/2016: ~5 new ChatOps scripts committed per week</a:t>
            </a:r>
          </a:p>
          <a:p>
            <a:r>
              <a:rPr lang="en-US" sz="1300" dirty="0" smtClean="0">
                <a:solidFill>
                  <a:schemeClr val="bg1"/>
                </a:solidFill>
                <a:latin typeface="GerTT" charset="0"/>
                <a:ea typeface="GerTT" charset="0"/>
                <a:cs typeface="GerTT" charset="0"/>
              </a:rPr>
              <a:t>  9/2016: Rockstars, Builders, Janitors Experiments</a:t>
            </a:r>
          </a:p>
          <a:p>
            <a:r>
              <a:rPr lang="en-US" sz="1300" dirty="0" smtClean="0">
                <a:solidFill>
                  <a:schemeClr val="bg1"/>
                </a:solidFill>
                <a:latin typeface="GerTT" charset="0"/>
                <a:ea typeface="GerTT" charset="0"/>
                <a:cs typeface="GerTT" charset="0"/>
              </a:rPr>
              <a:t>10/2016: SAP non-prod refresh via ChatOps</a:t>
            </a:r>
          </a:p>
          <a:p>
            <a:r>
              <a:rPr lang="en-US" sz="1300" dirty="0" smtClean="0">
                <a:solidFill>
                  <a:schemeClr val="bg1"/>
                </a:solidFill>
                <a:latin typeface="GerTT" charset="0"/>
                <a:ea typeface="GerTT" charset="0"/>
                <a:cs typeface="GerTT" charset="0"/>
              </a:rPr>
              <a:t>10/2016: 100+ ChatOps scripts</a:t>
            </a:r>
          </a:p>
          <a:p>
            <a:endParaRPr lang="en-US" sz="1300" dirty="0" smtClean="0">
              <a:solidFill>
                <a:schemeClr val="bg1"/>
              </a:solidFill>
              <a:latin typeface="GerTT" charset="0"/>
              <a:ea typeface="GerTT" charset="0"/>
              <a:cs typeface="GerTT" charset="0"/>
            </a:endParaRPr>
          </a:p>
          <a:p>
            <a:endParaRPr lang="en-US" sz="1300" dirty="0" smtClean="0">
              <a:solidFill>
                <a:schemeClr val="bg1"/>
              </a:solidFill>
              <a:latin typeface="GerTT" charset="0"/>
              <a:ea typeface="GerTT" charset="0"/>
              <a:cs typeface="GerTT" charset="0"/>
            </a:endParaRPr>
          </a:p>
          <a:p>
            <a:endParaRPr lang="en-US" sz="1300" dirty="0" smtClean="0">
              <a:solidFill>
                <a:schemeClr val="bg1"/>
              </a:solidFill>
              <a:latin typeface="GerTT" charset="0"/>
              <a:ea typeface="GerTT" charset="0"/>
              <a:cs typeface="GerTT" charset="0"/>
            </a:endParaRPr>
          </a:p>
        </p:txBody>
      </p:sp>
      <p:sp>
        <p:nvSpPr>
          <p:cNvPr id="6" name="Slide Number Placeholder 5"/>
          <p:cNvSpPr>
            <a:spLocks noGrp="1"/>
          </p:cNvSpPr>
          <p:nvPr>
            <p:ph type="sldNum" sz="quarter" idx="4"/>
          </p:nvPr>
        </p:nvSpPr>
        <p:spPr/>
        <p:txBody>
          <a:bodyPr/>
          <a:lstStyle/>
          <a:p>
            <a:fld id="{03CBEB89-E47E-4106-9DE1-9B407DF8E52F}" type="slidenum">
              <a:rPr lang="en-US" smtClean="0"/>
              <a:pPr/>
              <a:t>31</a:t>
            </a:fld>
            <a:endParaRPr lang="en-US"/>
          </a:p>
        </p:txBody>
      </p:sp>
    </p:spTree>
    <p:extLst>
      <p:ext uri="{BB962C8B-B14F-4D97-AF65-F5344CB8AC3E}">
        <p14:creationId xmlns:p14="http://schemas.microsoft.com/office/powerpoint/2010/main" val="1058801819"/>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3CBEB89-E47E-4106-9DE1-9B407DF8E52F}" type="slidenum">
              <a:rPr lang="en-US" smtClean="0"/>
              <a:pPr/>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320" y="680720"/>
            <a:ext cx="5283200" cy="5283200"/>
          </a:xfrm>
          <a:prstGeom prst="rect">
            <a:avLst/>
          </a:prstGeom>
        </p:spPr>
      </p:pic>
      <p:sp>
        <p:nvSpPr>
          <p:cNvPr id="7" name="Rounded Rectangular Callout 6"/>
          <p:cNvSpPr/>
          <p:nvPr/>
        </p:nvSpPr>
        <p:spPr>
          <a:xfrm>
            <a:off x="6344920" y="1127761"/>
            <a:ext cx="4734560" cy="1783080"/>
          </a:xfrm>
          <a:prstGeom prst="wedgeRoundRectCallout">
            <a:avLst>
              <a:gd name="adj1" fmla="val -88522"/>
              <a:gd name="adj2" fmla="val 965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smtClean="0"/>
              <a:t>Live demos are awesome</a:t>
            </a:r>
            <a:endParaRPr lang="en-US" sz="5400" dirty="0"/>
          </a:p>
        </p:txBody>
      </p:sp>
    </p:spTree>
    <p:extLst>
      <p:ext uri="{BB962C8B-B14F-4D97-AF65-F5344CB8AC3E}">
        <p14:creationId xmlns:p14="http://schemas.microsoft.com/office/powerpoint/2010/main" val="574424360"/>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Team Photo</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3608" r="2837" b="7836"/>
          <a:stretch/>
        </p:blipFill>
        <p:spPr>
          <a:xfrm>
            <a:off x="14990" y="164892"/>
            <a:ext cx="12180497" cy="6445767"/>
          </a:xfrm>
          <a:prstGeom prst="rect">
            <a:avLst/>
          </a:prstGeom>
        </p:spPr>
      </p:pic>
      <p:sp>
        <p:nvSpPr>
          <p:cNvPr id="6" name="Slide Number Placeholder 5"/>
          <p:cNvSpPr>
            <a:spLocks noGrp="1"/>
          </p:cNvSpPr>
          <p:nvPr>
            <p:ph type="sldNum" sz="quarter" idx="4"/>
          </p:nvPr>
        </p:nvSpPr>
        <p:spPr/>
        <p:txBody>
          <a:bodyPr/>
          <a:lstStyle/>
          <a:p>
            <a:fld id="{03CBEB89-E47E-4106-9DE1-9B407DF8E52F}" type="slidenum">
              <a:rPr lang="en-US" smtClean="0"/>
              <a:pPr/>
              <a:t>5</a:t>
            </a:fld>
            <a:endParaRPr lang="en-US"/>
          </a:p>
        </p:txBody>
      </p:sp>
    </p:spTree>
    <p:extLst>
      <p:ext uri="{BB962C8B-B14F-4D97-AF65-F5344CB8AC3E}">
        <p14:creationId xmlns:p14="http://schemas.microsoft.com/office/powerpoint/2010/main" val="549969988"/>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3CBEB89-E47E-4106-9DE1-9B407DF8E52F}" type="slidenum">
              <a:rPr lang="en-US" smtClean="0"/>
              <a:pPr/>
              <a:t>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0"/>
            <a:ext cx="11773912" cy="6858000"/>
          </a:xfrm>
          <a:prstGeom prst="rect">
            <a:avLst/>
          </a:prstGeom>
        </p:spPr>
      </p:pic>
      <p:sp>
        <p:nvSpPr>
          <p:cNvPr id="12" name="Rounded Rectangle 11"/>
          <p:cNvSpPr/>
          <p:nvPr/>
        </p:nvSpPr>
        <p:spPr>
          <a:xfrm>
            <a:off x="381000" y="4861560"/>
            <a:ext cx="11231880" cy="109728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089304"/>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857"/>
            <a:ext cx="12192000" cy="6858000"/>
          </a:xfrm>
          <a:prstGeom prst="rect">
            <a:avLst/>
          </a:prstGeom>
        </p:spPr>
      </p:pic>
      <p:sp>
        <p:nvSpPr>
          <p:cNvPr id="5" name="TextBox 4"/>
          <p:cNvSpPr txBox="1"/>
          <p:nvPr/>
        </p:nvSpPr>
        <p:spPr>
          <a:xfrm>
            <a:off x="6483926" y="6387538"/>
            <a:ext cx="5708073" cy="369332"/>
          </a:xfrm>
          <a:prstGeom prst="rect">
            <a:avLst/>
          </a:prstGeom>
          <a:noFill/>
        </p:spPr>
        <p:txBody>
          <a:bodyPr wrap="square" rtlCol="0">
            <a:spAutoFit/>
          </a:bodyPr>
          <a:lstStyle/>
          <a:p>
            <a:r>
              <a:rPr lang="en-US" dirty="0" smtClean="0">
                <a:solidFill>
                  <a:schemeClr val="bg1"/>
                </a:solidFill>
                <a:latin typeface="GerTT" charset="0"/>
                <a:ea typeface="GerTT" charset="0"/>
                <a:cs typeface="GerTT" charset="0"/>
              </a:rPr>
              <a:t>Gene Kim:</a:t>
            </a:r>
            <a:r>
              <a:rPr lang="en-US" dirty="0">
                <a:solidFill>
                  <a:schemeClr val="bg1"/>
                </a:solidFill>
              </a:rPr>
              <a:t> A </a:t>
            </a:r>
            <a:r>
              <a:rPr lang="en-US" dirty="0" smtClean="0">
                <a:solidFill>
                  <a:schemeClr val="bg1"/>
                </a:solidFill>
              </a:rPr>
              <a:t> Study </a:t>
            </a:r>
            <a:r>
              <a:rPr lang="en-US" dirty="0">
                <a:solidFill>
                  <a:schemeClr val="bg1"/>
                </a:solidFill>
              </a:rPr>
              <a:t>of High Performing IT </a:t>
            </a:r>
            <a:r>
              <a:rPr lang="en-US" dirty="0" smtClean="0">
                <a:solidFill>
                  <a:schemeClr val="bg1"/>
                </a:solidFill>
              </a:rPr>
              <a:t>Organizations</a:t>
            </a:r>
            <a:endParaRPr lang="en-US" dirty="0" smtClean="0">
              <a:solidFill>
                <a:schemeClr val="bg1"/>
              </a:solidFill>
              <a:latin typeface="GerTT" charset="0"/>
              <a:ea typeface="GerTT" charset="0"/>
              <a:cs typeface="GerTT" charset="0"/>
            </a:endParaRPr>
          </a:p>
        </p:txBody>
      </p:sp>
      <p:sp>
        <p:nvSpPr>
          <p:cNvPr id="3" name="Slide Number Placeholder 2"/>
          <p:cNvSpPr>
            <a:spLocks noGrp="1"/>
          </p:cNvSpPr>
          <p:nvPr>
            <p:ph type="sldNum" sz="quarter" idx="4"/>
          </p:nvPr>
        </p:nvSpPr>
        <p:spPr/>
        <p:txBody>
          <a:bodyPr/>
          <a:lstStyle/>
          <a:p>
            <a:fld id="{03CBEB89-E47E-4106-9DE1-9B407DF8E52F}" type="slidenum">
              <a:rPr lang="en-US" smtClean="0"/>
              <a:pPr/>
              <a:t>7</a:t>
            </a:fld>
            <a:endParaRPr lang="en-US"/>
          </a:p>
        </p:txBody>
      </p:sp>
    </p:spTree>
    <p:extLst>
      <p:ext uri="{BB962C8B-B14F-4D97-AF65-F5344CB8AC3E}">
        <p14:creationId xmlns:p14="http://schemas.microsoft.com/office/powerpoint/2010/main" val="955131656"/>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12192000" cy="6830669"/>
          </a:xfrm>
          <a:prstGeom prst="rect">
            <a:avLst/>
          </a:prstGeom>
        </p:spPr>
      </p:pic>
      <p:sp>
        <p:nvSpPr>
          <p:cNvPr id="6" name="TextBox 5"/>
          <p:cNvSpPr txBox="1"/>
          <p:nvPr/>
        </p:nvSpPr>
        <p:spPr>
          <a:xfrm>
            <a:off x="6351814" y="6387538"/>
            <a:ext cx="5840186" cy="369332"/>
          </a:xfrm>
          <a:prstGeom prst="rect">
            <a:avLst/>
          </a:prstGeom>
          <a:noFill/>
        </p:spPr>
        <p:txBody>
          <a:bodyPr wrap="square" rtlCol="0">
            <a:spAutoFit/>
          </a:bodyPr>
          <a:lstStyle/>
          <a:p>
            <a:r>
              <a:rPr lang="en-US" dirty="0" smtClean="0">
                <a:solidFill>
                  <a:schemeClr val="bg1"/>
                </a:solidFill>
                <a:latin typeface="GerTT" charset="0"/>
                <a:ea typeface="GerTT" charset="0"/>
                <a:cs typeface="GerTT" charset="0"/>
              </a:rPr>
              <a:t>Rob Cummings, ChefConf 2014: DevOps Roller Coaster</a:t>
            </a:r>
          </a:p>
        </p:txBody>
      </p:sp>
      <p:sp>
        <p:nvSpPr>
          <p:cNvPr id="3" name="Slide Number Placeholder 2"/>
          <p:cNvSpPr>
            <a:spLocks noGrp="1"/>
          </p:cNvSpPr>
          <p:nvPr>
            <p:ph type="sldNum" sz="quarter" idx="4"/>
          </p:nvPr>
        </p:nvSpPr>
        <p:spPr/>
        <p:txBody>
          <a:bodyPr/>
          <a:lstStyle/>
          <a:p>
            <a:fld id="{03CBEB89-E47E-4106-9DE1-9B407DF8E52F}" type="slidenum">
              <a:rPr lang="en-US" smtClean="0"/>
              <a:pPr/>
              <a:t>8</a:t>
            </a:fld>
            <a:endParaRPr lang="en-US"/>
          </a:p>
        </p:txBody>
      </p:sp>
    </p:spTree>
    <p:extLst>
      <p:ext uri="{BB962C8B-B14F-4D97-AF65-F5344CB8AC3E}">
        <p14:creationId xmlns:p14="http://schemas.microsoft.com/office/powerpoint/2010/main" val="72696595"/>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783050"/>
            <a:ext cx="2184400" cy="2184400"/>
          </a:xfrm>
          <a:prstGeom prst="rect">
            <a:avLst/>
          </a:prstGeom>
        </p:spPr>
      </p:pic>
      <p:sp>
        <p:nvSpPr>
          <p:cNvPr id="6" name="TextBox 5"/>
          <p:cNvSpPr txBox="1"/>
          <p:nvPr/>
        </p:nvSpPr>
        <p:spPr>
          <a:xfrm>
            <a:off x="635000" y="3983161"/>
            <a:ext cx="2184400" cy="461665"/>
          </a:xfrm>
          <a:prstGeom prst="rect">
            <a:avLst/>
          </a:prstGeom>
          <a:solidFill>
            <a:schemeClr val="bg1">
              <a:lumMod val="85000"/>
            </a:schemeClr>
          </a:solidFill>
        </p:spPr>
        <p:txBody>
          <a:bodyPr wrap="square" rtlCol="0">
            <a:spAutoFit/>
          </a:bodyPr>
          <a:lstStyle/>
          <a:p>
            <a:pPr algn="ctr"/>
            <a:r>
              <a:rPr lang="en-US" sz="2400" dirty="0" smtClean="0">
                <a:latin typeface="GerTT" charset="0"/>
                <a:ea typeface="GerTT" charset="0"/>
                <a:cs typeface="GerTT" charset="0"/>
              </a:rPr>
              <a:t>Jeffrey </a:t>
            </a:r>
            <a:r>
              <a:rPr lang="en-US" sz="2400" dirty="0" err="1" smtClean="0">
                <a:latin typeface="GerTT" charset="0"/>
                <a:ea typeface="GerTT" charset="0"/>
                <a:cs typeface="GerTT" charset="0"/>
              </a:rPr>
              <a:t>Snover</a:t>
            </a:r>
            <a:endParaRPr lang="en-US" sz="2400" dirty="0">
              <a:latin typeface="GerTT" charset="0"/>
              <a:ea typeface="GerTT" charset="0"/>
              <a:cs typeface="GerTT" charset="0"/>
            </a:endParaRPr>
          </a:p>
        </p:txBody>
      </p:sp>
      <p:sp>
        <p:nvSpPr>
          <p:cNvPr id="9" name="TextBox 8"/>
          <p:cNvSpPr txBox="1"/>
          <p:nvPr/>
        </p:nvSpPr>
        <p:spPr>
          <a:xfrm>
            <a:off x="2910840" y="1460157"/>
            <a:ext cx="9159240" cy="892552"/>
          </a:xfrm>
          <a:prstGeom prst="rect">
            <a:avLst/>
          </a:prstGeom>
          <a:noFill/>
          <a:ln>
            <a:noFill/>
          </a:ln>
        </p:spPr>
        <p:txBody>
          <a:bodyPr wrap="square" rtlCol="0">
            <a:spAutoFit/>
          </a:bodyPr>
          <a:lstStyle/>
          <a:p>
            <a:pPr marL="342900" indent="-342900">
              <a:buFont typeface="Arial" charset="0"/>
              <a:buChar char="•"/>
            </a:pPr>
            <a:r>
              <a:rPr lang="en-US" sz="2500" dirty="0" smtClean="0">
                <a:solidFill>
                  <a:schemeClr val="bg1"/>
                </a:solidFill>
                <a:latin typeface="GerTT" charset="0"/>
                <a:ea typeface="GerTT" charset="0"/>
                <a:cs typeface="GerTT" charset="0"/>
              </a:rPr>
              <a:t>If the </a:t>
            </a:r>
            <a:r>
              <a:rPr lang="en-US" sz="2500" dirty="0">
                <a:solidFill>
                  <a:schemeClr val="bg1"/>
                </a:solidFill>
                <a:latin typeface="GerTT" charset="0"/>
                <a:ea typeface="GerTT" charset="0"/>
                <a:cs typeface="GerTT" charset="0"/>
              </a:rPr>
              <a:t>only admin value you add is the </a:t>
            </a:r>
            <a:r>
              <a:rPr lang="en-US" sz="2500" dirty="0" smtClean="0">
                <a:solidFill>
                  <a:schemeClr val="bg1"/>
                </a:solidFill>
                <a:latin typeface="GerTT" charset="0"/>
                <a:ea typeface="GerTT" charset="0"/>
                <a:cs typeface="GerTT" charset="0"/>
              </a:rPr>
              <a:t>ability </a:t>
            </a:r>
            <a:r>
              <a:rPr lang="en-US" sz="2500" dirty="0">
                <a:solidFill>
                  <a:schemeClr val="bg1"/>
                </a:solidFill>
                <a:latin typeface="GerTT" charset="0"/>
                <a:ea typeface="GerTT" charset="0"/>
                <a:cs typeface="GerTT" charset="0"/>
              </a:rPr>
              <a:t>to click next, things are going to get </a:t>
            </a:r>
            <a:r>
              <a:rPr lang="en-US" sz="2500" dirty="0" smtClean="0">
                <a:solidFill>
                  <a:schemeClr val="bg1"/>
                </a:solidFill>
                <a:latin typeface="GerTT" charset="0"/>
                <a:ea typeface="GerTT" charset="0"/>
                <a:cs typeface="GerTT" charset="0"/>
              </a:rPr>
              <a:t>tough</a:t>
            </a:r>
            <a:endParaRPr lang="en-US" sz="2500" i="1" dirty="0">
              <a:solidFill>
                <a:schemeClr val="bg1"/>
              </a:solidFill>
              <a:latin typeface="GerTT" charset="0"/>
              <a:ea typeface="GerTT" charset="0"/>
              <a:cs typeface="GerTT" charset="0"/>
            </a:endParaRPr>
          </a:p>
        </p:txBody>
      </p:sp>
      <p:sp>
        <p:nvSpPr>
          <p:cNvPr id="10" name="TextBox 9"/>
          <p:cNvSpPr txBox="1"/>
          <p:nvPr/>
        </p:nvSpPr>
        <p:spPr>
          <a:xfrm>
            <a:off x="2910840" y="2672924"/>
            <a:ext cx="9159240" cy="892552"/>
          </a:xfrm>
          <a:prstGeom prst="rect">
            <a:avLst/>
          </a:prstGeom>
          <a:noFill/>
          <a:ln>
            <a:noFill/>
          </a:ln>
        </p:spPr>
        <p:txBody>
          <a:bodyPr wrap="square" rtlCol="0">
            <a:spAutoFit/>
          </a:bodyPr>
          <a:lstStyle/>
          <a:p>
            <a:pPr marL="342900" indent="-342900">
              <a:buFont typeface="Arial" charset="0"/>
              <a:buChar char="•"/>
            </a:pPr>
            <a:r>
              <a:rPr lang="en-US" sz="2500" dirty="0">
                <a:solidFill>
                  <a:schemeClr val="bg1"/>
                </a:solidFill>
                <a:latin typeface="GerTT" charset="0"/>
                <a:ea typeface="GerTT" charset="0"/>
                <a:cs typeface="GerTT" charset="0"/>
              </a:rPr>
              <a:t>When you click a GUI – you have nothing to share.  </a:t>
            </a:r>
            <a:r>
              <a:rPr lang="en-US" sz="2500" dirty="0" err="1">
                <a:solidFill>
                  <a:schemeClr val="bg1"/>
                </a:solidFill>
                <a:latin typeface="GerTT" charset="0"/>
                <a:ea typeface="GerTT" charset="0"/>
                <a:cs typeface="GerTT" charset="0"/>
              </a:rPr>
              <a:t>Powershell</a:t>
            </a:r>
            <a:r>
              <a:rPr lang="en-US" sz="2500" dirty="0">
                <a:solidFill>
                  <a:schemeClr val="bg1"/>
                </a:solidFill>
                <a:latin typeface="GerTT" charset="0"/>
                <a:ea typeface="GerTT" charset="0"/>
                <a:cs typeface="GerTT" charset="0"/>
              </a:rPr>
              <a:t> creates artifacts which enables a community of </a:t>
            </a:r>
            <a:r>
              <a:rPr lang="en-US" sz="2500" dirty="0" smtClean="0">
                <a:solidFill>
                  <a:schemeClr val="bg1"/>
                </a:solidFill>
                <a:latin typeface="GerTT" charset="0"/>
                <a:ea typeface="GerTT" charset="0"/>
                <a:cs typeface="GerTT" charset="0"/>
              </a:rPr>
              <a:t>sharing</a:t>
            </a:r>
            <a:endParaRPr lang="en-US" sz="2500" i="1" dirty="0">
              <a:solidFill>
                <a:schemeClr val="bg1"/>
              </a:solidFill>
              <a:latin typeface="GerTT" charset="0"/>
              <a:ea typeface="GerTT" charset="0"/>
              <a:cs typeface="GerTT" charset="0"/>
            </a:endParaRPr>
          </a:p>
        </p:txBody>
      </p:sp>
      <p:sp>
        <p:nvSpPr>
          <p:cNvPr id="14" name="TextBox 13"/>
          <p:cNvSpPr txBox="1"/>
          <p:nvPr/>
        </p:nvSpPr>
        <p:spPr>
          <a:xfrm>
            <a:off x="2910840" y="3885691"/>
            <a:ext cx="9159240" cy="892552"/>
          </a:xfrm>
          <a:prstGeom prst="rect">
            <a:avLst/>
          </a:prstGeom>
          <a:noFill/>
          <a:ln>
            <a:noFill/>
          </a:ln>
        </p:spPr>
        <p:txBody>
          <a:bodyPr wrap="square" rtlCol="0">
            <a:spAutoFit/>
          </a:bodyPr>
          <a:lstStyle/>
          <a:p>
            <a:pPr marL="342900" indent="-342900">
              <a:buFont typeface="Arial" charset="0"/>
              <a:buChar char="•"/>
            </a:pPr>
            <a:r>
              <a:rPr lang="en-US" sz="2500" dirty="0">
                <a:solidFill>
                  <a:schemeClr val="bg1"/>
                </a:solidFill>
                <a:latin typeface="GerTT" charset="0"/>
                <a:ea typeface="GerTT" charset="0"/>
                <a:cs typeface="GerTT" charset="0"/>
              </a:rPr>
              <a:t>The secret is that the best engineers are lazy. They love automation &amp; will spend days to automate </a:t>
            </a:r>
            <a:r>
              <a:rPr lang="en-US" sz="2500" dirty="0" smtClean="0">
                <a:solidFill>
                  <a:schemeClr val="bg1"/>
                </a:solidFill>
                <a:latin typeface="GerTT" charset="0"/>
                <a:ea typeface="GerTT" charset="0"/>
                <a:cs typeface="GerTT" charset="0"/>
              </a:rPr>
              <a:t>something</a:t>
            </a:r>
            <a:endParaRPr lang="en-US" sz="2500" i="1" dirty="0">
              <a:solidFill>
                <a:schemeClr val="bg1"/>
              </a:solidFill>
              <a:latin typeface="GerTT" charset="0"/>
              <a:ea typeface="GerTT" charset="0"/>
              <a:cs typeface="GerTT" charset="0"/>
            </a:endParaRPr>
          </a:p>
        </p:txBody>
      </p:sp>
      <p:sp>
        <p:nvSpPr>
          <p:cNvPr id="15" name="TextBox 14"/>
          <p:cNvSpPr txBox="1"/>
          <p:nvPr/>
        </p:nvSpPr>
        <p:spPr>
          <a:xfrm>
            <a:off x="2910840" y="247390"/>
            <a:ext cx="9159240" cy="892552"/>
          </a:xfrm>
          <a:prstGeom prst="rect">
            <a:avLst/>
          </a:prstGeom>
          <a:noFill/>
          <a:ln>
            <a:noFill/>
          </a:ln>
        </p:spPr>
        <p:txBody>
          <a:bodyPr wrap="square" rtlCol="0">
            <a:spAutoFit/>
          </a:bodyPr>
          <a:lstStyle/>
          <a:p>
            <a:pPr marL="342900" indent="-342900">
              <a:buFont typeface="Arial" charset="0"/>
              <a:buChar char="•"/>
            </a:pPr>
            <a:r>
              <a:rPr lang="en-US" sz="2500" dirty="0">
                <a:solidFill>
                  <a:schemeClr val="bg1"/>
                </a:solidFill>
                <a:latin typeface="GerTT" charset="0"/>
                <a:ea typeface="GerTT" charset="0"/>
                <a:cs typeface="GerTT" charset="0"/>
              </a:rPr>
              <a:t>The NEXT button is a fast-track to IT Pro irrelevancy. Become a Differentiated IT Pro by using </a:t>
            </a:r>
            <a:r>
              <a:rPr lang="en-US" sz="2500" dirty="0" smtClean="0">
                <a:solidFill>
                  <a:schemeClr val="bg1"/>
                </a:solidFill>
                <a:latin typeface="GerTT" charset="0"/>
                <a:ea typeface="GerTT" charset="0"/>
                <a:cs typeface="GerTT" charset="0"/>
              </a:rPr>
              <a:t>automation</a:t>
            </a:r>
            <a:endParaRPr lang="en-US" sz="2500" i="1" dirty="0">
              <a:solidFill>
                <a:schemeClr val="bg1"/>
              </a:solidFill>
              <a:latin typeface="GerTT" charset="0"/>
              <a:ea typeface="GerTT" charset="0"/>
              <a:cs typeface="GerTT" charset="0"/>
            </a:endParaRPr>
          </a:p>
        </p:txBody>
      </p:sp>
      <p:sp>
        <p:nvSpPr>
          <p:cNvPr id="16" name="TextBox 15"/>
          <p:cNvSpPr txBox="1"/>
          <p:nvPr/>
        </p:nvSpPr>
        <p:spPr>
          <a:xfrm>
            <a:off x="2910840" y="5098458"/>
            <a:ext cx="9159240" cy="892552"/>
          </a:xfrm>
          <a:prstGeom prst="rect">
            <a:avLst/>
          </a:prstGeom>
          <a:noFill/>
          <a:ln>
            <a:noFill/>
          </a:ln>
        </p:spPr>
        <p:txBody>
          <a:bodyPr wrap="square" rtlCol="0">
            <a:spAutoFit/>
          </a:bodyPr>
          <a:lstStyle/>
          <a:p>
            <a:pPr marL="342900" indent="-342900">
              <a:buFont typeface="Arial" charset="0"/>
              <a:buChar char="•"/>
            </a:pPr>
            <a:r>
              <a:rPr lang="en-US" sz="2500" dirty="0" smtClean="0">
                <a:solidFill>
                  <a:schemeClr val="bg1"/>
                </a:solidFill>
                <a:latin typeface="GerTT" charset="0"/>
                <a:ea typeface="GerTT" charset="0"/>
                <a:cs typeface="GerTT" charset="0"/>
              </a:rPr>
              <a:t>If you want to be done with learning, get into forestry.  If you are in IT, you are riding the tiger and it is constant renewal</a:t>
            </a:r>
            <a:endParaRPr lang="en-US" sz="2500" i="1" dirty="0">
              <a:solidFill>
                <a:schemeClr val="bg1"/>
              </a:solidFill>
              <a:latin typeface="GerTT" charset="0"/>
              <a:ea typeface="GerTT" charset="0"/>
              <a:cs typeface="GerTT" charset="0"/>
            </a:endParaRPr>
          </a:p>
        </p:txBody>
      </p:sp>
      <p:sp>
        <p:nvSpPr>
          <p:cNvPr id="18" name="Slide Number Placeholder 17"/>
          <p:cNvSpPr>
            <a:spLocks noGrp="1"/>
          </p:cNvSpPr>
          <p:nvPr>
            <p:ph type="sldNum" sz="quarter" idx="4"/>
          </p:nvPr>
        </p:nvSpPr>
        <p:spPr/>
        <p:txBody>
          <a:bodyPr/>
          <a:lstStyle/>
          <a:p>
            <a:fld id="{03CBEB89-E47E-4106-9DE1-9B407DF8E52F}" type="slidenum">
              <a:rPr lang="en-US" smtClean="0"/>
              <a:pPr/>
              <a:t>9</a:t>
            </a:fld>
            <a:endParaRPr lang="en-US"/>
          </a:p>
        </p:txBody>
      </p:sp>
    </p:spTree>
    <p:extLst>
      <p:ext uri="{BB962C8B-B14F-4D97-AF65-F5344CB8AC3E}">
        <p14:creationId xmlns:p14="http://schemas.microsoft.com/office/powerpoint/2010/main" val="1702970917"/>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31554</TotalTime>
  <Words>2192</Words>
  <Application>Microsoft Macintosh PowerPoint</Application>
  <PresentationFormat>Widescreen</PresentationFormat>
  <Paragraphs>269</Paragraphs>
  <Slides>31</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vt:lpstr>
      <vt:lpstr>GerTT</vt:lpstr>
      <vt:lpstr>Arial</vt:lpstr>
      <vt:lpstr>Office Theme</vt:lpstr>
      <vt:lpstr>PowerPoint Presentation</vt:lpstr>
      <vt:lpstr>The first 500 servers:  Our DevOpsish* journey at a Microsoft Enterprise</vt:lpstr>
      <vt:lpstr>Etsy Day One Deploy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Tier Business App</vt:lpstr>
      <vt:lpstr>Scaling</vt:lpstr>
      <vt:lpstr>Building curious people</vt:lpstr>
      <vt:lpstr>Hiring</vt:lpstr>
      <vt:lpstr>PowerPoint Presentation</vt:lpstr>
      <vt:lpstr>Full-er Stack Team</vt:lpstr>
      <vt:lpstr>ChatOps all the things!</vt:lpstr>
      <vt:lpstr>PowerPoint Presentation</vt:lpstr>
      <vt:lpstr>PowerPoint Presentation</vt:lpstr>
      <vt:lpstr>PowerPoint Presentation</vt:lpstr>
      <vt:lpstr>PowerPoint Presentation</vt:lpstr>
      <vt:lpstr>PowerPoint Presentation</vt:lpstr>
      <vt:lpstr>PowerPoint Presentation</vt:lpstr>
      <vt:lpstr>Notable Milestones</vt:lpstr>
      <vt:lpstr>Thank You</vt:lpstr>
      <vt:lpstr>Timeline &amp; Milestones - tl;dr</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c:title>
  <dc:creator>Nasello, Scott</dc:creator>
  <cp:lastModifiedBy>Microsoft Office User</cp:lastModifiedBy>
  <cp:revision>342</cp:revision>
  <cp:lastPrinted>2016-11-11T13:55:47Z</cp:lastPrinted>
  <dcterms:created xsi:type="dcterms:W3CDTF">2016-04-06T03:20:48Z</dcterms:created>
  <dcterms:modified xsi:type="dcterms:W3CDTF">2016-11-15T18:48:05Z</dcterms:modified>
</cp:coreProperties>
</file>